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70"/>
  </p:notesMasterIdLst>
  <p:handoutMasterIdLst>
    <p:handoutMasterId r:id="rId71"/>
  </p:handoutMasterIdLst>
  <p:sldIdLst>
    <p:sldId id="301" r:id="rId2"/>
    <p:sldId id="303" r:id="rId3"/>
    <p:sldId id="320" r:id="rId4"/>
    <p:sldId id="321" r:id="rId5"/>
    <p:sldId id="322" r:id="rId6"/>
    <p:sldId id="323" r:id="rId7"/>
    <p:sldId id="304" r:id="rId8"/>
    <p:sldId id="325" r:id="rId9"/>
    <p:sldId id="326" r:id="rId10"/>
    <p:sldId id="327" r:id="rId11"/>
    <p:sldId id="306" r:id="rId12"/>
    <p:sldId id="354" r:id="rId13"/>
    <p:sldId id="309" r:id="rId14"/>
    <p:sldId id="310" r:id="rId15"/>
    <p:sldId id="328" r:id="rId16"/>
    <p:sldId id="369" r:id="rId17"/>
    <p:sldId id="311" r:id="rId18"/>
    <p:sldId id="313" r:id="rId19"/>
    <p:sldId id="381" r:id="rId20"/>
    <p:sldId id="314" r:id="rId21"/>
    <p:sldId id="341" r:id="rId22"/>
    <p:sldId id="380" r:id="rId23"/>
    <p:sldId id="315" r:id="rId24"/>
    <p:sldId id="355" r:id="rId25"/>
    <p:sldId id="332" r:id="rId26"/>
    <p:sldId id="342" r:id="rId27"/>
    <p:sldId id="343" r:id="rId28"/>
    <p:sldId id="344" r:id="rId29"/>
    <p:sldId id="333" r:id="rId30"/>
    <p:sldId id="347" r:id="rId31"/>
    <p:sldId id="345" r:id="rId32"/>
    <p:sldId id="334" r:id="rId33"/>
    <p:sldId id="352" r:id="rId34"/>
    <p:sldId id="377" r:id="rId35"/>
    <p:sldId id="378" r:id="rId36"/>
    <p:sldId id="379" r:id="rId37"/>
    <p:sldId id="331" r:id="rId38"/>
    <p:sldId id="317" r:id="rId39"/>
    <p:sldId id="318" r:id="rId40"/>
    <p:sldId id="319" r:id="rId41"/>
    <p:sldId id="338" r:id="rId42"/>
    <p:sldId id="353" r:id="rId43"/>
    <p:sldId id="340" r:id="rId44"/>
    <p:sldId id="335" r:id="rId45"/>
    <p:sldId id="336" r:id="rId46"/>
    <p:sldId id="337" r:id="rId47"/>
    <p:sldId id="356" r:id="rId48"/>
    <p:sldId id="316" r:id="rId49"/>
    <p:sldId id="351" r:id="rId50"/>
    <p:sldId id="350" r:id="rId51"/>
    <p:sldId id="358" r:id="rId52"/>
    <p:sldId id="365" r:id="rId53"/>
    <p:sldId id="366" r:id="rId54"/>
    <p:sldId id="367" r:id="rId55"/>
    <p:sldId id="368" r:id="rId56"/>
    <p:sldId id="371" r:id="rId57"/>
    <p:sldId id="360" r:id="rId58"/>
    <p:sldId id="372" r:id="rId59"/>
    <p:sldId id="370" r:id="rId60"/>
    <p:sldId id="373" r:id="rId61"/>
    <p:sldId id="364" r:id="rId62"/>
    <p:sldId id="374" r:id="rId63"/>
    <p:sldId id="359" r:id="rId64"/>
    <p:sldId id="361" r:id="rId65"/>
    <p:sldId id="362" r:id="rId66"/>
    <p:sldId id="363" r:id="rId67"/>
    <p:sldId id="375" r:id="rId68"/>
    <p:sldId id="357" r:id="rId69"/>
  </p:sldIdLst>
  <p:sldSz cx="27432000" cy="6858000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12A8D26-D70D-42DF-B847-6387ECA169C3}">
          <p14:sldIdLst>
            <p14:sldId id="301"/>
            <p14:sldId id="303"/>
            <p14:sldId id="320"/>
            <p14:sldId id="321"/>
            <p14:sldId id="322"/>
            <p14:sldId id="323"/>
            <p14:sldId id="304"/>
            <p14:sldId id="325"/>
            <p14:sldId id="326"/>
            <p14:sldId id="327"/>
          </p14:sldIdLst>
        </p14:section>
        <p14:section name="Proposal" id="{97FD2031-61A1-444D-8F4C-C890431827A7}">
          <p14:sldIdLst>
            <p14:sldId id="306"/>
          </p14:sldIdLst>
        </p14:section>
        <p14:section name="Gravity Redesign" id="{F4AB6733-89CE-4883-88E3-30D2E396430C}">
          <p14:sldIdLst>
            <p14:sldId id="354"/>
            <p14:sldId id="309"/>
            <p14:sldId id="310"/>
            <p14:sldId id="328"/>
            <p14:sldId id="369"/>
            <p14:sldId id="311"/>
            <p14:sldId id="313"/>
            <p14:sldId id="381"/>
            <p14:sldId id="314"/>
            <p14:sldId id="341"/>
            <p14:sldId id="380"/>
            <p14:sldId id="315"/>
          </p14:sldIdLst>
        </p14:section>
        <p14:section name="Lateral Redesign" id="{D1E22344-D048-49CC-B8D2-3683BEE80E56}">
          <p14:sldIdLst>
            <p14:sldId id="355"/>
            <p14:sldId id="332"/>
            <p14:sldId id="342"/>
            <p14:sldId id="343"/>
            <p14:sldId id="344"/>
            <p14:sldId id="333"/>
            <p14:sldId id="347"/>
            <p14:sldId id="345"/>
            <p14:sldId id="334"/>
            <p14:sldId id="352"/>
          </p14:sldIdLst>
        </p14:section>
        <p14:section name="Architecture Breadth" id="{B50563F8-EC37-4513-BBE3-B8C34A1AFC79}">
          <p14:sldIdLst>
            <p14:sldId id="377"/>
            <p14:sldId id="378"/>
            <p14:sldId id="379"/>
          </p14:sldIdLst>
        </p14:section>
        <p14:section name="Construction Breadth" id="{3665E74D-FC13-4CF8-B56F-B90126CE91CB}">
          <p14:sldIdLst>
            <p14:sldId id="331"/>
            <p14:sldId id="317"/>
            <p14:sldId id="318"/>
            <p14:sldId id="319"/>
            <p14:sldId id="338"/>
            <p14:sldId id="353"/>
            <p14:sldId id="340"/>
          </p14:sldIdLst>
        </p14:section>
        <p14:section name="Conclusions" id="{62D9699A-FBC5-4ED3-B1D7-F5C83299CEE3}">
          <p14:sldIdLst>
            <p14:sldId id="335"/>
            <p14:sldId id="336"/>
            <p14:sldId id="337"/>
          </p14:sldIdLst>
        </p14:section>
        <p14:section name="Appendix" id="{85F706C2-C93D-4EE4-AC56-790777603A04}">
          <p14:sldIdLst>
            <p14:sldId id="356"/>
            <p14:sldId id="316"/>
            <p14:sldId id="351"/>
            <p14:sldId id="350"/>
            <p14:sldId id="358"/>
            <p14:sldId id="365"/>
            <p14:sldId id="366"/>
            <p14:sldId id="367"/>
            <p14:sldId id="368"/>
            <p14:sldId id="371"/>
            <p14:sldId id="360"/>
            <p14:sldId id="372"/>
            <p14:sldId id="370"/>
            <p14:sldId id="373"/>
            <p14:sldId id="364"/>
            <p14:sldId id="374"/>
            <p14:sldId id="359"/>
            <p14:sldId id="361"/>
            <p14:sldId id="362"/>
            <p14:sldId id="363"/>
            <p14:sldId id="375"/>
            <p14:sldId id="3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E5B6B5"/>
    <a:srgbClr val="E6B9B8"/>
    <a:srgbClr val="020202"/>
    <a:srgbClr val="D66897"/>
    <a:srgbClr val="EA6CA2"/>
    <a:srgbClr val="F18F7F"/>
    <a:srgbClr val="C3D69B"/>
    <a:srgbClr val="93CDDD"/>
    <a:srgbClr val="EF7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5" autoAdjust="0"/>
    <p:restoredTop sz="98135" autoAdjust="0"/>
  </p:normalViewPr>
  <p:slideViewPr>
    <p:cSldViewPr>
      <p:cViewPr>
        <p:scale>
          <a:sx n="30" d="100"/>
          <a:sy n="30" d="100"/>
        </p:scale>
        <p:origin x="-324" y="-187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9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3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3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A9C2D-C3F0-4C13-BCE5-BDEC9E6854B8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95300" y="514350"/>
            <a:ext cx="10287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58019"/>
            <a:ext cx="7437120" cy="308586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694"/>
            <a:ext cx="4028440" cy="343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13694"/>
            <a:ext cx="4028440" cy="343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7DC8C-BB3E-4026-8379-2F27DD96F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Special attention to connection detailing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kern="1200" dirty="0" smtClean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No openings in beam at hinge locations</a:t>
            </a:r>
          </a:p>
          <a:p>
            <a:pPr lvl="1"/>
            <a:endParaRPr lang="en-US" sz="1800" kern="1200" dirty="0" smtClean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Force elasticity into beams – Strong Panel Zone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Connection design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Reduce beam section at hinge zone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1800" kern="1200" dirty="0" smtClean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75% of elastic deformation in beam hinges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kern="1200" dirty="0" smtClean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Requirements for </a:t>
            </a:r>
            <a:r>
              <a:rPr lang="en-US" sz="3200" i="1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Highly Ductile</a:t>
            </a:r>
            <a:r>
              <a:rPr lang="en-US" sz="3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 members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0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03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8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DC8C-BB3E-4026-8379-2F27DD96FFC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9.png"/><Relationship Id="rId7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1.wdp"/><Relationship Id="rId5" Type="http://schemas.openxmlformats.org/officeDocument/2006/relationships/image" Target="../media/image20.jpe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microsoft.com/office/2007/relationships/hdphoto" Target="../media/hdphoto2.wdp"/><Relationship Id="rId7" Type="http://schemas.openxmlformats.org/officeDocument/2006/relationships/slide" Target="slide5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67.xml"/><Relationship Id="rId5" Type="http://schemas.microsoft.com/office/2007/relationships/hdphoto" Target="../media/hdphoto1.wdp"/><Relationship Id="rId10" Type="http://schemas.openxmlformats.org/officeDocument/2006/relationships/slide" Target="slide62.xml"/><Relationship Id="rId4" Type="http://schemas.openxmlformats.org/officeDocument/2006/relationships/image" Target="../media/image1.png"/><Relationship Id="rId9" Type="http://schemas.openxmlformats.org/officeDocument/2006/relationships/slide" Target="slide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7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22.wdp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Relationship Id="rId5" Type="http://schemas.openxmlformats.org/officeDocument/2006/relationships/image" Target="../media/image9.emf"/><Relationship Id="rId4" Type="http://schemas.openxmlformats.org/officeDocument/2006/relationships/package" Target="../embeddings/Microsoft_Word_Document1.docx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png"/><Relationship Id="rId7" Type="http://schemas.openxmlformats.org/officeDocument/2006/relationships/hyperlink" Target="http://www.google.com/url?sa=i&amp;rct=j&amp;q=&amp;esrc=s&amp;source=images&amp;cd=&amp;cad=rja&amp;uact=8&amp;docid=71NDjNXuQqY6lM&amp;tbnid=VXcujJsNKWXIkM:&amp;ved=0CAUQjRw&amp;url=http://www.clker.com/clipart-auqa-north-arrow.html&amp;ei=AcxGU7zpNqKi0gGt54H4Bg&amp;bvm=bv.64507335,d.dmQ&amp;psig=AFQjCNFVTPIU20YdwiPVzTfplSU38NPRZQ&amp;ust=1397235059882912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Word_Document2.docx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9" b="100000" l="1613" r="93466">
                        <a14:foregroundMark x1="80438" y1="91672" x2="92225" y2="71429"/>
                        <a14:foregroundMark x1="35856" y1="30821" x2="61414" y2="185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8829" r="18296" b="13399"/>
          <a:stretch/>
        </p:blipFill>
        <p:spPr>
          <a:xfrm>
            <a:off x="685801" y="755938"/>
            <a:ext cx="6599266" cy="5492462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TextBox 7"/>
          <p:cNvSpPr txBox="1"/>
          <p:nvPr/>
        </p:nvSpPr>
        <p:spPr>
          <a:xfrm>
            <a:off x="9962147" y="533400"/>
            <a:ext cx="7620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</a:t>
            </a:r>
          </a:p>
          <a:p>
            <a:pPr algn="ctr"/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Phase II Office Tower</a:t>
            </a:r>
            <a:endParaRPr lang="en-US" sz="5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964400" y="457200"/>
            <a:ext cx="6971410" cy="5943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19102" y="2492514"/>
            <a:ext cx="910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San Diego, California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19102" y="5181600"/>
            <a:ext cx="9106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Alyssa Stangl |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Option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Faculty Advisor | Dr.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Hanagan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9962147" y="2378334"/>
            <a:ext cx="76200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1" y="6469559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Photos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Existing Structural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78687" y="1209050"/>
            <a:ext cx="88012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Gravity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Foundation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Floor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6B9B8"/>
                </a:solidFill>
                <a:latin typeface="+mj-lt"/>
              </a:rPr>
              <a:t>Lateral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Shear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Walls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Collectors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N-S Direction at Lower Levels</a:t>
            </a:r>
          </a:p>
          <a:p>
            <a:pPr lvl="3"/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11353" r="10435" b="11101"/>
          <a:stretch/>
        </p:blipFill>
        <p:spPr>
          <a:xfrm>
            <a:off x="18440400" y="993377"/>
            <a:ext cx="8324162" cy="4639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450800" y="5424357"/>
            <a:ext cx="1235254" cy="900243"/>
            <a:chOff x="24063146" y="5185934"/>
            <a:chExt cx="1235254" cy="900243"/>
          </a:xfrm>
        </p:grpSpPr>
        <p:pic>
          <p:nvPicPr>
            <p:cNvPr id="20" name="Picture 19" descr="https://encrypted-tbn2.gstatic.com/images?q=tbn:ANd9GcRvWrgxGzUW6zm3bE__c5o0ynVI952cIQHBLMRZ-G-bL4rVhM0TSA">
              <a:hlinkClick r:id="rId4"/>
            </p:cNvPr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872678" y="830759"/>
            <a:ext cx="93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from Project Documents Provided 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74822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Design Scenario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16074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Proposed Solution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78687" y="1209050"/>
            <a:ext cx="880129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Redesign the building in steel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Modify lateral system to eliminate existing torsional irregularity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Determine Impact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Architecture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Serviceability – Walking induced vibrations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Cost and schedule</a:t>
            </a:r>
          </a:p>
          <a:p>
            <a:pPr lvl="3"/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0" y="1209050"/>
            <a:ext cx="8801291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Use original column locations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Determine configuration  of composite steel beams to control vibrations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Add steel moment frames to building perimeter to control torsion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Determine floor-to-ceiling height impact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Compare costs and schedules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3"/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5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Gravity Redesign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25" y="361950"/>
            <a:ext cx="70770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</a:t>
            </a:r>
            <a:r>
              <a:rPr lang="en-US" sz="28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Layout</a:t>
            </a:r>
            <a:endParaRPr lang="en-US" sz="2800" b="1" dirty="0">
              <a:solidFill>
                <a:srgbClr val="E5B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Preliminary Vibrations Analysis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786432"/>
              </p:ext>
            </p:extLst>
          </p:nvPr>
        </p:nvGraphicFramePr>
        <p:xfrm>
          <a:off x="19507200" y="381000"/>
          <a:ext cx="6400800" cy="58887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86200"/>
                <a:gridCol w="2514600"/>
              </a:tblGrid>
              <a:tr h="4651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E5B6B5"/>
                          </a:solidFill>
                          <a:effectLst/>
                        </a:rPr>
                        <a:t>Deck </a:t>
                      </a:r>
                      <a:r>
                        <a:rPr lang="en-US" sz="2800" b="1" dirty="0">
                          <a:solidFill>
                            <a:srgbClr val="E5B6B5"/>
                          </a:solidFill>
                          <a:effectLst/>
                        </a:rPr>
                        <a:t>Configuration for Vibration Control</a:t>
                      </a:r>
                      <a:endParaRPr lang="en-US" sz="4000" b="1" dirty="0">
                        <a:solidFill>
                          <a:srgbClr val="E5B6B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Concrete Strength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3000 psi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Steel Grade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Deck Type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</a:rPr>
                        <a:t>1.5VLR20</a:t>
                      </a:r>
                      <a:endParaRPr lang="en-US" sz="4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Topping (in)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4.25 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LW/NW?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LW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Total Slab Thickness (in)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5.75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Class 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Select </a:t>
                      </a:r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/>
                        </a:rPr>
                        <a:t>C1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0.413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Select </a:t>
                      </a:r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/>
                        </a:rPr>
                        <a:t>C2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0.019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</a:rPr>
                        <a:t>Evaluate C1 + C2</a:t>
                      </a:r>
                      <a:endParaRPr lang="en-US" sz="4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0.432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65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C1 + C2 &lt; 0.5?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</a:rPr>
                        <a:t>GOOD</a:t>
                      </a:r>
                      <a:endParaRPr lang="en-US" sz="4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478687" y="990600"/>
            <a:ext cx="880129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Vibrations due to human excitation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 peak acceleration of the bay</a:t>
            </a:r>
          </a:p>
          <a:p>
            <a:pPr lvl="1"/>
            <a:endParaRPr lang="en-US" sz="2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  Design Selection: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1.5VLR20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4.25” LW Topping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7.5’ – 8’ beam spacing</a:t>
            </a: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77400" y="5867400"/>
            <a:ext cx="8077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E5B6B5"/>
                </a:solidFill>
                <a:latin typeface="Times" pitchFamily="18" charset="0"/>
              </a:rPr>
              <a:t>Source:  </a:t>
            </a:r>
            <a:r>
              <a:rPr lang="en-US" i="1" dirty="0">
                <a:solidFill>
                  <a:srgbClr val="E5B6B5"/>
                </a:solidFill>
                <a:latin typeface="Times" pitchFamily="18" charset="0"/>
              </a:rPr>
              <a:t>The Preliminary Assessment for Walking-Induced Vibrations </a:t>
            </a:r>
            <a:r>
              <a:rPr lang="en-US" i="1" dirty="0" smtClean="0">
                <a:solidFill>
                  <a:srgbClr val="E5B6B5"/>
                </a:solidFill>
                <a:latin typeface="Times" pitchFamily="18" charset="0"/>
              </a:rPr>
              <a:t>   in </a:t>
            </a:r>
            <a:r>
              <a:rPr lang="en-US" i="1" dirty="0">
                <a:solidFill>
                  <a:srgbClr val="E5B6B5"/>
                </a:solidFill>
                <a:latin typeface="Times" pitchFamily="18" charset="0"/>
              </a:rPr>
              <a:t>Office Environments </a:t>
            </a:r>
            <a:r>
              <a:rPr lang="en-US" dirty="0">
                <a:solidFill>
                  <a:srgbClr val="E5B6B5"/>
                </a:solidFill>
                <a:latin typeface="Times" pitchFamily="18" charset="0"/>
              </a:rPr>
              <a:t>by Dr. Linda Hanagan and Taehoo Kim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478687" y="1149965"/>
            <a:ext cx="88012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Which direction to span infill beams?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Short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Long Direction Selected</a:t>
            </a:r>
          </a:p>
          <a:p>
            <a:pPr lvl="1"/>
            <a:endParaRPr lang="en-US" sz="2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  </a:t>
            </a:r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Gravity System Layout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1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558" y="226809"/>
            <a:ext cx="6073442" cy="64787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</a:t>
            </a:r>
            <a:r>
              <a:rPr lang="en-US" sz="28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Layout</a:t>
            </a:r>
            <a:endParaRPr lang="en-US" sz="2800" b="1" dirty="0">
              <a:solidFill>
                <a:srgbClr val="E5B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62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478687" y="1149965"/>
            <a:ext cx="88012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Which direction to span infill beams?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Short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Long Direction Selected</a:t>
            </a:r>
          </a:p>
          <a:p>
            <a:pPr lvl="1"/>
            <a:endParaRPr lang="en-US" sz="2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  </a:t>
            </a:r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Gravity System Layout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/>
          <p:cNvPicPr/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0" y="222504"/>
            <a:ext cx="6071616" cy="64830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</a:t>
            </a:r>
            <a:r>
              <a:rPr lang="en-US" sz="28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Layout</a:t>
            </a:r>
            <a:endParaRPr lang="en-US" sz="2800" b="1" dirty="0">
              <a:solidFill>
                <a:srgbClr val="E5B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02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478687" y="1149965"/>
            <a:ext cx="88012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Which direction to span infill beams?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Short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Long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Long Direction Selected</a:t>
            </a:r>
          </a:p>
          <a:p>
            <a:pPr lvl="1"/>
            <a:endParaRPr lang="en-US" sz="2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  </a:t>
            </a:r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Gravity System Layout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/>
          <p:cNvPicPr/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0" y="222504"/>
            <a:ext cx="6071616" cy="64830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</a:t>
            </a:r>
            <a:r>
              <a:rPr lang="en-US" sz="28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Layout</a:t>
            </a:r>
            <a:endParaRPr lang="en-US" sz="2800" b="1" dirty="0">
              <a:solidFill>
                <a:srgbClr val="E5B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86017"/>
              </p:ext>
            </p:extLst>
          </p:nvPr>
        </p:nvGraphicFramePr>
        <p:xfrm>
          <a:off x="9631088" y="3543894"/>
          <a:ext cx="8123512" cy="285690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79615"/>
                <a:gridCol w="2619697"/>
                <a:gridCol w="3124200"/>
              </a:tblGrid>
              <a:tr h="49397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Infill </a:t>
                      </a:r>
                      <a:r>
                        <a:rPr lang="en-US" sz="2800" b="1" kern="1200" dirty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</a:t>
                      </a:r>
                      <a:r>
                        <a:rPr lang="en-US" sz="2800" b="1" kern="120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Comparison</a:t>
                      </a:r>
                      <a:endParaRPr lang="en-US" sz="2800" b="1" kern="1200" dirty="0">
                        <a:solidFill>
                          <a:srgbClr val="E5B6B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76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Steel Weight (lbs)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Number of Members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7876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Long Direction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212936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155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7876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Short Direction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179608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2470" algn="l"/>
                          <a:tab pos="835660" algn="ctr"/>
                        </a:tabLst>
                      </a:pPr>
                      <a:r>
                        <a:rPr lang="en-US" sz="2400" b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225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B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889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790" y="1143000"/>
            <a:ext cx="8783610" cy="4339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Gravity System Layout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745200" y="3457364"/>
            <a:ext cx="1295400" cy="1800435"/>
          </a:xfrm>
          <a:prstGeom prst="rect">
            <a:avLst/>
          </a:prstGeom>
          <a:noFill/>
          <a:ln w="76200"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0" t="45262" r="66537" b="30794"/>
          <a:stretch/>
        </p:blipFill>
        <p:spPr>
          <a:xfrm>
            <a:off x="11465393" y="1209466"/>
            <a:ext cx="4501214" cy="4641090"/>
          </a:xfrm>
          <a:prstGeom prst="rect">
            <a:avLst/>
          </a:prstGeom>
          <a:ln w="57150">
            <a:solidFill>
              <a:srgbClr val="EA6CA2"/>
            </a:solidFill>
          </a:ln>
        </p:spPr>
      </p:pic>
      <p:cxnSp>
        <p:nvCxnSpPr>
          <p:cNvPr id="17" name="Straight Connector 16"/>
          <p:cNvCxnSpPr/>
          <p:nvPr/>
        </p:nvCxnSpPr>
        <p:spPr>
          <a:xfrm flipV="1">
            <a:off x="16916400" y="3375565"/>
            <a:ext cx="0" cy="982016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20" idx="2"/>
          </p:cNvCxnSpPr>
          <p:nvPr/>
        </p:nvCxnSpPr>
        <p:spPr>
          <a:xfrm>
            <a:off x="16916400" y="4381500"/>
            <a:ext cx="1676400" cy="0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5864305" y="3261265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8592800" y="42672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6092905" y="3375565"/>
            <a:ext cx="823495" cy="0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2649200" y="2133600"/>
            <a:ext cx="609600" cy="43342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963400" y="5417128"/>
            <a:ext cx="609600" cy="43342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4249400" y="5412406"/>
            <a:ext cx="609600" cy="43342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</a:t>
            </a:r>
            <a:r>
              <a:rPr lang="en-US" sz="28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Layout</a:t>
            </a:r>
            <a:endParaRPr lang="en-US" sz="2800" b="1" dirty="0">
              <a:solidFill>
                <a:srgbClr val="E5B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5222200" y="5424357"/>
            <a:ext cx="1235254" cy="900243"/>
            <a:chOff x="24063146" y="5185934"/>
            <a:chExt cx="1235254" cy="900243"/>
          </a:xfrm>
        </p:grpSpPr>
        <p:pic>
          <p:nvPicPr>
            <p:cNvPr id="26" name="Picture 25" descr="https://encrypted-tbn2.gstatic.com/images?q=tbn:ANd9GcRvWrgxGzUW6zm3bE__c5o0ynVI952cIQHBLMRZ-G-bL4rVhM0TSA">
              <a:hlinkClick r:id="rId7"/>
            </p:cNvPr>
            <p:cNvPicPr/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069403" y="1931214"/>
            <a:ext cx="5293193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389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RAM Gravity Model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478687" y="1190923"/>
            <a:ext cx="88093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RAM SS used to develop gravity designs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Composite steel beams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Steel columns</a:t>
            </a:r>
          </a:p>
          <a:p>
            <a:pPr marL="914400" lvl="1" indent="-457200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Several designs verified by hand calculations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/>
            <a:endParaRPr lang="en-US" sz="2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lvl="1"/>
            <a:endParaRPr lang="en-US" sz="2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endParaRPr lang="en-US" sz="1100" dirty="0" smtClean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3742"/>
              </p:ext>
            </p:extLst>
          </p:nvPr>
        </p:nvGraphicFramePr>
        <p:xfrm>
          <a:off x="10591801" y="3976803"/>
          <a:ext cx="6095999" cy="2042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999"/>
                <a:gridCol w="2133600"/>
                <a:gridCol w="2057400"/>
              </a:tblGrid>
              <a:tr h="52843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800" b="1" kern="120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Gravity Loads</a:t>
                      </a:r>
                      <a:endParaRPr lang="en-US" sz="2800" b="1" kern="1200" dirty="0">
                        <a:solidFill>
                          <a:srgbClr val="E5B6B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08017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Dead (PSF)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Live (PSF)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032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Core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90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250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032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Lease</a:t>
                      </a:r>
                      <a:r>
                        <a:rPr lang="en-US" sz="2800" b="0" i="0" u="none" strike="noStrike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Space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90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25" y="361950"/>
            <a:ext cx="70770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374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49066" r="60991" b="29963"/>
          <a:stretch/>
        </p:blipFill>
        <p:spPr bwMode="auto">
          <a:xfrm>
            <a:off x="10854538" y="3276600"/>
            <a:ext cx="5722924" cy="3254470"/>
          </a:xfrm>
          <a:prstGeom prst="rect">
            <a:avLst/>
          </a:prstGeom>
          <a:ln w="57150">
            <a:solidFill>
              <a:srgbClr val="EA6CA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790" y="1143000"/>
            <a:ext cx="8783610" cy="4339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Beam Designs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979238" y="3590164"/>
            <a:ext cx="2971800" cy="1706332"/>
          </a:xfrm>
          <a:prstGeom prst="rect">
            <a:avLst/>
          </a:prstGeom>
          <a:noFill/>
          <a:ln w="76200"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478687" y="821591"/>
            <a:ext cx="880931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Common Member Sizes: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W21x44 (28) infill exterior bays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W24x62 (32) infill interior bays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W21x50 (18) exterior girder</a:t>
            </a:r>
          </a:p>
          <a:p>
            <a:pPr lvl="1"/>
            <a:endParaRPr lang="en-US" sz="2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endParaRPr lang="en-US" sz="1100" dirty="0" smtClean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461128" y="5410200"/>
            <a:ext cx="0" cy="609601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6459200" y="59055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stCxn id="18" idx="6"/>
          </p:cNvCxnSpPr>
          <p:nvPr/>
        </p:nvCxnSpPr>
        <p:spPr>
          <a:xfrm>
            <a:off x="16687800" y="6019800"/>
            <a:ext cx="2775333" cy="1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9350838" y="51816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25222200" y="5424357"/>
            <a:ext cx="1235254" cy="900243"/>
            <a:chOff x="24063146" y="5185934"/>
            <a:chExt cx="1235254" cy="900243"/>
          </a:xfrm>
        </p:grpSpPr>
        <p:pic>
          <p:nvPicPr>
            <p:cNvPr id="23" name="Picture 22" descr="https://encrypted-tbn2.gstatic.com/images?q=tbn:ANd9GcRvWrgxGzUW6zm3bE__c5o0ynVI952cIQHBLMRZ-G-bL4rVhM0TSA">
              <a:hlinkClick r:id="rId6"/>
            </p:cNvPr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374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78687" y="1209050"/>
            <a:ext cx="880129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Location | San Diego, California – SDC 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13 Stories + Penthouse | 198’ – 8”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2 Levels | Underground parking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462,301 GSF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Design-Bid-Build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Construction Dates | April 2012 – May 2014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Cost | $78,000,000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Building Introduction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40275" r="15748" b="6753"/>
          <a:stretch/>
        </p:blipFill>
        <p:spPr bwMode="auto">
          <a:xfrm>
            <a:off x="20405558" y="1209049"/>
            <a:ext cx="5895474" cy="44698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0" y="3382252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San Diego, CA</a:t>
            </a:r>
            <a:endParaRPr lang="en-US" b="1" dirty="0">
              <a:latin typeface="+mn-lt"/>
            </a:endParaRPr>
          </a:p>
        </p:txBody>
      </p:sp>
      <p:pic>
        <p:nvPicPr>
          <p:cNvPr id="12" name="Picture 11" descr="https://encrypted-tbn2.gstatic.com/images?q=tbn:ANd9GcRvWrgxGzUW6zm3bE__c5o0ynVI952cIQHBLMRZ-G-bL4rVhM0TSA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0" y="4407551"/>
            <a:ext cx="900242" cy="1271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519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Column Designs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478687" y="1239828"/>
            <a:ext cx="934271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Spliced every 2 stories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Each column line has consistent column depth</a:t>
            </a:r>
          </a:p>
          <a:p>
            <a:pPr lvl="3"/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2"/>
          <a:stretch/>
        </p:blipFill>
        <p:spPr>
          <a:xfrm>
            <a:off x="20606084" y="538054"/>
            <a:ext cx="6673516" cy="5958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17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Column Designs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2"/>
          <a:stretch/>
        </p:blipFill>
        <p:spPr>
          <a:xfrm>
            <a:off x="20606084" y="538054"/>
            <a:ext cx="6673516" cy="59582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78687" y="1239828"/>
            <a:ext cx="934271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Spliced every 2 stories </a:t>
            </a:r>
          </a:p>
          <a:p>
            <a:pPr lvl="2"/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Each column line has consistent column depth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6B9B8"/>
                </a:solidFill>
                <a:latin typeface="+mj-lt"/>
              </a:rPr>
              <a:t>Exterior Column  Line </a:t>
            </a:r>
          </a:p>
          <a:p>
            <a:pPr lvl="3"/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92084" y="1046336"/>
            <a:ext cx="304800" cy="4495800"/>
          </a:xfrm>
          <a:prstGeom prst="rect">
            <a:avLst/>
          </a:prstGeom>
          <a:noFill/>
          <a:ln w="38100"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8624884" y="1406979"/>
            <a:ext cx="0" cy="609601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8510584" y="2009848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8624884" y="1406979"/>
            <a:ext cx="4267200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2777784" y="1292679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2739684" y="52578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810515" y="1893315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W10X33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8624884" y="5372100"/>
            <a:ext cx="0" cy="609601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8510584" y="5974969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8624884" y="5372100"/>
            <a:ext cx="4267200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819421" y="5858436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W10X88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0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Column Designs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2"/>
          <a:stretch/>
        </p:blipFill>
        <p:spPr>
          <a:xfrm>
            <a:off x="20606084" y="538054"/>
            <a:ext cx="6673516" cy="59582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78687" y="1239828"/>
            <a:ext cx="934271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Spliced every 2 stories </a:t>
            </a:r>
          </a:p>
          <a:p>
            <a:pPr lvl="2"/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Each column line has consistent column depth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Exterior Column  Line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E6B9B8"/>
                </a:solidFill>
                <a:latin typeface="+mj-lt"/>
              </a:rPr>
              <a:t>Interior Column Line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45160" y="712458"/>
            <a:ext cx="304800" cy="4570512"/>
          </a:xfrm>
          <a:prstGeom prst="rect">
            <a:avLst/>
          </a:prstGeom>
          <a:noFill/>
          <a:ln w="38100"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9145250" y="945768"/>
            <a:ext cx="0" cy="609601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9030950" y="1507243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145250" y="952500"/>
            <a:ext cx="4591050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3622000" y="8382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3622000" y="4994042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259550" y="1390710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W14X43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9145250" y="5108342"/>
            <a:ext cx="0" cy="809452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9030950" y="5911061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19145250" y="5105400"/>
            <a:ext cx="4705350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259550" y="5794528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W14X193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47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Final Vibrations Analysis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478687" y="1005603"/>
                <a:ext cx="9342713" cy="6545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:endParaRPr lang="en-US" sz="1800" dirty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AISC </a:t>
                </a:r>
                <a:r>
                  <a:rPr lang="en-US" sz="3200" i="1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Design Guide 11</a:t>
                </a:r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 </a:t>
                </a: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analysis on a typical bay for walking induced vibrations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Determine combined panel weight and natural frequency to determine bay peak acceleration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P</a:t>
                </a:r>
                <a:r>
                  <a:rPr lang="en-US" sz="3200" baseline="-250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0</a:t>
                </a: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 = 65 lb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 = 0.03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a</a:t>
                </a:r>
                <a:r>
                  <a:rPr lang="en-US" sz="3200" baseline="-250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0</a:t>
                </a: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/g &lt; 0.5%</a:t>
                </a:r>
                <a:endParaRPr lang="en-US" sz="3200" dirty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lvl="2"/>
                <a:r>
                  <a:rPr lang="en-US" sz="3200" dirty="0" smtClean="0">
                    <a:solidFill>
                      <a:schemeClr val="bg1"/>
                    </a:solidFill>
                  </a:rPr>
                  <a:t>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≥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𝑔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→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0.5% ≥0.38% </m:t>
                    </m:r>
                  </m:oMath>
                </a14:m>
                <a:endParaRPr lang="en-US" sz="320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32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lvl="1"/>
                <a:endParaRPr lang="en-US" sz="1100" dirty="0" smtClean="0">
                  <a:solidFill>
                    <a:schemeClr val="bg1">
                      <a:lumMod val="85000"/>
                    </a:schemeClr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687" y="1005603"/>
                <a:ext cx="9342713" cy="6545638"/>
              </a:xfrm>
              <a:prstGeom prst="rect">
                <a:avLst/>
              </a:prstGeom>
              <a:blipFill rotWithShape="1">
                <a:blip r:embed="rId2"/>
                <a:stretch>
                  <a:fillRect r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0" y="156986"/>
            <a:ext cx="5396196" cy="6636841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13030200" y="3795578"/>
            <a:ext cx="914400" cy="1309822"/>
          </a:xfrm>
          <a:prstGeom prst="rightBrace">
            <a:avLst>
              <a:gd name="adj1" fmla="val 5438"/>
              <a:gd name="adj2" fmla="val 50000"/>
            </a:avLst>
          </a:prstGeom>
          <a:ln w="19050">
            <a:solidFill>
              <a:srgbClr val="F18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6C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97000" y="3976843"/>
            <a:ext cx="3756957" cy="9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18F7F"/>
                </a:solidFill>
              </a:rPr>
              <a:t>From AISC DG 11 – Table 4.1</a:t>
            </a:r>
            <a:endParaRPr lang="en-US" sz="2400" dirty="0">
              <a:solidFill>
                <a:srgbClr val="F18F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538" y="5410200"/>
            <a:ext cx="11096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25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Lateral Redesign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19812000" y="125657"/>
            <a:ext cx="6477000" cy="665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745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Lateral System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 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478687" y="1239828"/>
                <a:ext cx="9342713" cy="4201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R</a:t>
                </a: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educed building weight</a:t>
                </a:r>
              </a:p>
              <a:p>
                <a:pPr lvl="1"/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	</a:t>
                </a: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  <a:sym typeface="Wingdings"/>
                  </a:rPr>
                  <a:t> Seismic loads decreased </a:t>
                </a:r>
                <a:endParaRPr lang="en-US" sz="32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3200" i="1" dirty="0">
                  <a:solidFill>
                    <a:schemeClr val="bg1">
                      <a:lumMod val="85000"/>
                    </a:schemeClr>
                  </a:solidFill>
                  <a:effectLst/>
                  <a:latin typeface="+mj-lt"/>
                  <a:ea typeface="Calibri"/>
                  <a:cs typeface="Times New Roman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  <a:ea typeface="Calibri"/>
                    <a:cs typeface="Times New Roman"/>
                  </a:rPr>
                  <a:t>Building height unchanged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</m:oMath>
                </a14:m>
                <a:endParaRPr lang="en-US" sz="320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lvl="1"/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sym typeface="Wingdings"/>
                  </a:rPr>
                  <a:t>	 </a:t>
                </a:r>
                <a:r>
                  <a:rPr lang="en-US" sz="32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  <a:ea typeface="Calibri"/>
                    <a:cs typeface="Times New Roman"/>
                    <a:sym typeface="Wingdings"/>
                  </a:rPr>
                  <a:t>Wind loads </a:t>
                </a:r>
                <a:r>
                  <a:rPr lang="en-US" sz="3200" dirty="0" smtClean="0">
                    <a:solidFill>
                      <a:schemeClr val="bg1">
                        <a:lumMod val="85000"/>
                      </a:schemeClr>
                    </a:solidFill>
                    <a:latin typeface="+mj-lt"/>
                    <a:ea typeface="Calibri"/>
                    <a:cs typeface="Times New Roman"/>
                    <a:sym typeface="Wingdings"/>
                  </a:rPr>
                  <a:t>unchanged</a:t>
                </a:r>
              </a:p>
              <a:p>
                <a:pPr lvl="1"/>
                <a:endParaRPr lang="en-US" sz="3200" dirty="0">
                  <a:solidFill>
                    <a:schemeClr val="bg1">
                      <a:lumMod val="85000"/>
                    </a:schemeClr>
                  </a:solidFill>
                  <a:latin typeface="+mj-lt"/>
                  <a:ea typeface="Calibri"/>
                  <a:cs typeface="Times New Roman"/>
                  <a:sym typeface="Wingdings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b="1" dirty="0" smtClean="0">
                    <a:solidFill>
                      <a:srgbClr val="E6B9B8"/>
                    </a:solidFill>
                    <a:latin typeface="+mj-lt"/>
                    <a:ea typeface="Calibri"/>
                    <a:cs typeface="Times New Roman"/>
                    <a:sym typeface="Wingdings"/>
                  </a:rPr>
                  <a:t>Seismic controls  </a:t>
                </a:r>
                <a:endParaRPr lang="en-US" sz="3200" b="1" dirty="0">
                  <a:solidFill>
                    <a:srgbClr val="E6B9B8"/>
                  </a:solidFill>
                  <a:latin typeface="+mj-lt"/>
                  <a:ea typeface="Calibri"/>
                  <a:cs typeface="Times New Roman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3200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endParaRPr>
              </a:p>
              <a:p>
                <a:pPr lvl="1"/>
                <a:endParaRPr lang="en-US" sz="1100" dirty="0" smtClean="0">
                  <a:solidFill>
                    <a:schemeClr val="bg1">
                      <a:lumMod val="85000"/>
                    </a:schemeClr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687" y="1239828"/>
                <a:ext cx="9342713" cy="420115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91653"/>
              </p:ext>
            </p:extLst>
          </p:nvPr>
        </p:nvGraphicFramePr>
        <p:xfrm>
          <a:off x="18364201" y="2318904"/>
          <a:ext cx="8915400" cy="2042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6342"/>
                <a:gridCol w="1781658"/>
                <a:gridCol w="1981200"/>
                <a:gridCol w="1981200"/>
                <a:gridCol w="1905000"/>
              </a:tblGrid>
              <a:tr h="52843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kern="120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 Shear</a:t>
                      </a:r>
                      <a:r>
                        <a:rPr lang="en-US" sz="2400" b="1" kern="1200" baseline="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(Kip</a:t>
                      </a:r>
                      <a:r>
                        <a:rPr lang="en-US" sz="2000" b="1" kern="1200" baseline="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b="1" kern="1200" dirty="0">
                        <a:solidFill>
                          <a:srgbClr val="E5B6B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8017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Wind N-S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Wind E-W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Seismic N-S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Seismic E-W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032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Concrete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583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1615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7698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7698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032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Steel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583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1615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4935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4408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295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Existing Lateral System Layout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34600" y="999780"/>
            <a:ext cx="10161234" cy="5188589"/>
            <a:chOff x="9144000" y="1138356"/>
            <a:chExt cx="10161234" cy="51885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8" t="7619" r="7459" b="10571"/>
            <a:stretch/>
          </p:blipFill>
          <p:spPr>
            <a:xfrm>
              <a:off x="9144000" y="1573746"/>
              <a:ext cx="10161234" cy="461435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4249400" y="1205376"/>
              <a:ext cx="0" cy="22721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4249400" y="1219200"/>
              <a:ext cx="99060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5194507" y="1138356"/>
              <a:ext cx="161688" cy="16168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316200" y="1138356"/>
              <a:ext cx="1219200" cy="161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COR</a:t>
              </a:r>
              <a:endParaRPr lang="en-US" sz="280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14173200" y="4038600"/>
              <a:ext cx="0" cy="220980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3144500" y="6248400"/>
              <a:ext cx="1015383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1582401" y="6093701"/>
              <a:ext cx="1481256" cy="2332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COM</a:t>
              </a:r>
              <a:endParaRPr lang="en-US" sz="28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3063656" y="6165257"/>
              <a:ext cx="161688" cy="161688"/>
            </a:xfrm>
            <a:prstGeom prst="ellipse">
              <a:avLst/>
            </a:prstGeom>
            <a:solidFill>
              <a:srgbClr val="00B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9170634" y="5950884"/>
            <a:ext cx="4088166" cy="830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Eccentricity = 10’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3371"/>
          <a:stretch/>
        </p:blipFill>
        <p:spPr bwMode="auto">
          <a:xfrm>
            <a:off x="21412200" y="990600"/>
            <a:ext cx="5136538" cy="511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8957746" y="5880855"/>
            <a:ext cx="1235254" cy="900243"/>
            <a:chOff x="24063146" y="5185934"/>
            <a:chExt cx="1235254" cy="900243"/>
          </a:xfrm>
        </p:grpSpPr>
        <p:pic>
          <p:nvPicPr>
            <p:cNvPr id="25" name="Picture 24" descr="https://encrypted-tbn2.gstatic.com/images?q=tbn:ANd9GcRvWrgxGzUW6zm3bE__c5o0ynVI952cIQHBLMRZ-G-bL4rVhM0TSA">
              <a:hlinkClick r:id="rId4"/>
            </p:cNvPr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416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New Lateral System Layout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7619" r="7459" b="10571"/>
          <a:stretch/>
        </p:blipFill>
        <p:spPr>
          <a:xfrm>
            <a:off x="10134600" y="1435170"/>
            <a:ext cx="10161234" cy="46143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8" t="40729" r="50829" b="54318"/>
          <a:stretch/>
        </p:blipFill>
        <p:spPr bwMode="auto">
          <a:xfrm>
            <a:off x="15161859" y="3267072"/>
            <a:ext cx="133350" cy="22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H="1">
            <a:off x="14135100" y="6109824"/>
            <a:ext cx="101538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573001" y="5955125"/>
            <a:ext cx="1481256" cy="233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COM</a:t>
            </a:r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14054256" y="6026681"/>
            <a:ext cx="161688" cy="161688"/>
          </a:xfrm>
          <a:prstGeom prst="ellipse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3515573" y="5638800"/>
            <a:ext cx="3296454" cy="0"/>
          </a:xfrm>
          <a:prstGeom prst="line">
            <a:avLst/>
          </a:prstGeom>
          <a:ln w="76200">
            <a:solidFill>
              <a:srgbClr val="D73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467546" y="1752600"/>
            <a:ext cx="3296454" cy="0"/>
          </a:xfrm>
          <a:prstGeom prst="line">
            <a:avLst/>
          </a:prstGeom>
          <a:ln w="76200">
            <a:solidFill>
              <a:srgbClr val="D73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5163800" y="3900024"/>
            <a:ext cx="0" cy="2209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744200" y="3070093"/>
            <a:ext cx="0" cy="1197107"/>
          </a:xfrm>
          <a:prstGeom prst="line">
            <a:avLst/>
          </a:prstGeom>
          <a:ln w="76200">
            <a:solidFill>
              <a:srgbClr val="D73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583400" y="3143792"/>
            <a:ext cx="0" cy="1197107"/>
          </a:xfrm>
          <a:prstGeom prst="line">
            <a:avLst/>
          </a:prstGeom>
          <a:ln w="76200">
            <a:solidFill>
              <a:srgbClr val="D73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5163800" y="3657600"/>
            <a:ext cx="109728" cy="10972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36" idx="0"/>
          </p:cNvCxnSpPr>
          <p:nvPr/>
        </p:nvCxnSpPr>
        <p:spPr>
          <a:xfrm flipV="1">
            <a:off x="15218664" y="1066800"/>
            <a:ext cx="21336" cy="2590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5240000" y="1080624"/>
            <a:ext cx="9906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6185107" y="999780"/>
            <a:ext cx="161688" cy="1616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6306800" y="999780"/>
            <a:ext cx="1219200" cy="161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COR</a:t>
            </a:r>
            <a:endParaRPr lang="en-US" sz="2800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21564600" y="990600"/>
            <a:ext cx="5055834" cy="51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57746" y="5880855"/>
            <a:ext cx="1235254" cy="900243"/>
            <a:chOff x="24063146" y="5185934"/>
            <a:chExt cx="1235254" cy="900243"/>
          </a:xfrm>
        </p:grpSpPr>
        <p:pic>
          <p:nvPicPr>
            <p:cNvPr id="34" name="Picture 33" descr="https://encrypted-tbn2.gstatic.com/images?q=tbn:ANd9GcRvWrgxGzUW6zm3bE__c5o0ynVI952cIQHBLMRZ-G-bL4rVhM0TSA">
              <a:hlinkClick r:id="rId5"/>
            </p:cNvPr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9170634" y="5950884"/>
            <a:ext cx="4088166" cy="830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Eccentricity = 1’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67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RAM Model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78687" y="1239828"/>
            <a:ext cx="9342713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Rigid diaphragms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Wall shell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elements neglect out of plane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stiffness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Stiffness reduction based on ACI 318-11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Panel zone deformations considered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Base constraints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25" y="361950"/>
            <a:ext cx="70770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74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Special Moment Frames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78687" y="1239828"/>
            <a:ext cx="9342713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Special moment frames required by ASCE 7-10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SDC 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198’ &gt; 65’</a:t>
            </a:r>
          </a:p>
          <a:p>
            <a:pPr lvl="1"/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Designed to be “clean column”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Strong panel zone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Strength and joint optimizations for seismic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21156966" y="301079"/>
            <a:ext cx="6122634" cy="62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34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1" y="1209050"/>
            <a:ext cx="913597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Owner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| Hines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Tenant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| LPL Financial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Architect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| AECOM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Structural Engineer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| Nabih Youssef Associates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Project Team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9025" r="6357"/>
          <a:stretch/>
        </p:blipFill>
        <p:spPr>
          <a:xfrm>
            <a:off x="19282609" y="951702"/>
            <a:ext cx="7315201" cy="4991898"/>
          </a:xfrm>
          <a:prstGeom prst="rect">
            <a:avLst/>
          </a:prstGeom>
          <a:ln w="38100"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9126201" y="6164759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7205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Special Moment Frames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383404"/>
            <a:ext cx="6744212" cy="4846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248400" y="4572000"/>
                <a:ext cx="4215257" cy="872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  <m:t>𝑝𝑐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  <m:t>𝑝𝑏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&gt;1.0 (</m:t>
                      </m:r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𝑃𝑟𝑜𝑣𝑖𝑠𝑖𝑜𝑛𝑠</m:t>
                      </m:r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𝐸𝑞</m:t>
                      </m:r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. </m:t>
                      </m:r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a:rPr lang="en-US" i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/>
                        </a:rPr>
                        <m:t>3)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4572000"/>
                <a:ext cx="4215257" cy="87261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0" y="990600"/>
            <a:ext cx="6090522" cy="499437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544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Special Moment Frames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21156966" y="301079"/>
            <a:ext cx="6122634" cy="62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>
            <a:endCxn id="17" idx="2"/>
          </p:cNvCxnSpPr>
          <p:nvPr/>
        </p:nvCxnSpPr>
        <p:spPr>
          <a:xfrm>
            <a:off x="21186479" y="1333500"/>
            <a:ext cx="3426121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4612600" y="12192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364200" y="1066800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FRAME 1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5" r="63506" b="20551"/>
          <a:stretch/>
        </p:blipFill>
        <p:spPr bwMode="auto">
          <a:xfrm>
            <a:off x="17754600" y="1627215"/>
            <a:ext cx="2743200" cy="4484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val 13"/>
          <p:cNvSpPr/>
          <p:nvPr/>
        </p:nvSpPr>
        <p:spPr>
          <a:xfrm>
            <a:off x="20383500" y="20574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186479" y="1333500"/>
            <a:ext cx="0" cy="83820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0497800" y="2171700"/>
            <a:ext cx="688679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" t="49755" r="67444" b="29104"/>
          <a:stretch/>
        </p:blipFill>
        <p:spPr bwMode="auto">
          <a:xfrm>
            <a:off x="8991600" y="1539386"/>
            <a:ext cx="6970295" cy="3722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7384989" y="4343400"/>
            <a:ext cx="3405579" cy="1281217"/>
          </a:xfrm>
          <a:prstGeom prst="rect">
            <a:avLst/>
          </a:prstGeom>
          <a:noFill/>
          <a:ln w="76200"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endCxn id="34" idx="2"/>
          </p:cNvCxnSpPr>
          <p:nvPr/>
        </p:nvCxnSpPr>
        <p:spPr>
          <a:xfrm>
            <a:off x="15961895" y="4984008"/>
            <a:ext cx="1300406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7262301" y="4869708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5847595" y="4872491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92871" y="5361538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Levels 3-5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7943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4" grpId="0" animBg="1"/>
      <p:bldP spid="32" grpId="0" animBg="1"/>
      <p:bldP spid="34" grpId="0" animBg="1"/>
      <p:bldP spid="36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Special Concrete Shear Walls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21156966" y="301079"/>
            <a:ext cx="6122634" cy="62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478687" y="1239828"/>
            <a:ext cx="934271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Thickness not reduced to control drift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Reinforcing redesigned for reduced loads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According to ACI 318-11 Ch. 21</a:t>
            </a:r>
          </a:p>
          <a:p>
            <a:pPr lvl="1"/>
            <a:endParaRPr lang="en-US" sz="2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13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>
          <a:xfrm>
            <a:off x="10491537" y="2362200"/>
            <a:ext cx="7562678" cy="3783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Special Concrete Shear Walls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21156966" y="301079"/>
            <a:ext cx="6122634" cy="62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9507200" y="4724400"/>
            <a:ext cx="3543300" cy="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3050500" y="45720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7939915" y="4188995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507200" y="4305300"/>
            <a:ext cx="0" cy="419100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6"/>
          </p:cNvCxnSpPr>
          <p:nvPr/>
        </p:nvCxnSpPr>
        <p:spPr>
          <a:xfrm>
            <a:off x="18168515" y="4303295"/>
            <a:ext cx="1338685" cy="2006"/>
          </a:xfrm>
          <a:prstGeom prst="line">
            <a:avLst/>
          </a:prstGeom>
          <a:ln w="28575"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78687" y="990600"/>
            <a:ext cx="934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Shear Wall U Level 2– Reinforcing redesign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7000 PSI NW Concrete, 18” Thick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240000" y="3370733"/>
            <a:ext cx="26999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249900" y="237022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H = #6 @ 9” O.C.</a:t>
            </a:r>
          </a:p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V = #6 @ 9” O.C.</a:t>
            </a:r>
          </a:p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One curtain only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14478" y="6240959"/>
            <a:ext cx="93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from Project Documents Provided 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9178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Architecture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698590" y="384720"/>
            <a:ext cx="6971410" cy="594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07201" y="6400800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57295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Floor-to-Ceiling Height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45287" y="1117699"/>
            <a:ext cx="93427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height limited to 198’-8” by FAA</a:t>
            </a:r>
          </a:p>
          <a:p>
            <a:pPr lvl="1"/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Steel creates a deeper structural system than concrete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Loss of floor-to-ceiling space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698590" y="384720"/>
            <a:ext cx="6971410" cy="5943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317590" y="934453"/>
            <a:ext cx="3505200" cy="4856747"/>
            <a:chOff x="18440400" y="1143000"/>
            <a:chExt cx="3505200" cy="447574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669000" y="1295400"/>
              <a:ext cx="0" cy="4170947"/>
            </a:xfrm>
            <a:prstGeom prst="line">
              <a:avLst/>
            </a:prstGeom>
            <a:ln w="28575">
              <a:solidFill>
                <a:srgbClr val="D6689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440400" y="1295400"/>
              <a:ext cx="2819400" cy="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440400" y="5466347"/>
              <a:ext cx="3505200" cy="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16200000">
              <a:off x="17597110" y="3094910"/>
              <a:ext cx="2667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198’ – 8”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18500095" y="1143000"/>
              <a:ext cx="337810" cy="30480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8500095" y="5313947"/>
              <a:ext cx="337810" cy="30480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07201" y="6400800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266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990601"/>
            <a:ext cx="9345473" cy="514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63" y="990601"/>
            <a:ext cx="9345473" cy="5149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Floor-to-Ceiling Height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496801" y="6139834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Concrete 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855836" y="613983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Steel 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24600" y="5079222"/>
            <a:ext cx="3429000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solidFill>
                <a:srgbClr val="D66897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D66897"/>
                </a:solidFill>
              </a:rPr>
              <a:t>1’-6”  Decrease in floor-to-ceiling height</a:t>
            </a:r>
          </a:p>
          <a:p>
            <a:pPr algn="ctr"/>
            <a:endParaRPr lang="en-US" sz="1400" b="1" dirty="0">
              <a:solidFill>
                <a:srgbClr val="D6689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97200" y="3352800"/>
            <a:ext cx="2057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10’-8”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 smtClean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97200" y="3124200"/>
            <a:ext cx="914400" cy="854156"/>
          </a:xfrm>
          <a:prstGeom prst="rect">
            <a:avLst/>
          </a:prstGeom>
          <a:noFill/>
          <a:ln w="38100">
            <a:solidFill>
              <a:srgbClr val="D66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927636" y="3334384"/>
            <a:ext cx="2057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9’-2”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27636" y="3156554"/>
            <a:ext cx="751764" cy="854156"/>
          </a:xfrm>
          <a:prstGeom prst="rect">
            <a:avLst/>
          </a:prstGeom>
          <a:noFill/>
          <a:ln w="38100">
            <a:solidFill>
              <a:srgbClr val="D66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248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Construction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" t="953"/>
          <a:stretch/>
        </p:blipFill>
        <p:spPr bwMode="auto">
          <a:xfrm>
            <a:off x="19735800" y="807541"/>
            <a:ext cx="6889240" cy="525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07201" y="6400800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67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Concrete System Cost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1066800"/>
            <a:ext cx="88012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Cost information provided by Hines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Concrete chosen because it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was cheaper than steel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E6B9B8"/>
                </a:solidFill>
                <a:latin typeface="+mj-lt"/>
              </a:rPr>
              <a:t>Approximately $61 per SF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505728"/>
              </p:ext>
            </p:extLst>
          </p:nvPr>
        </p:nvGraphicFramePr>
        <p:xfrm>
          <a:off x="18516600" y="1066800"/>
          <a:ext cx="7391400" cy="43845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3000"/>
                <a:gridCol w="2438400"/>
              </a:tblGrid>
              <a:tr h="5284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kern="1200" dirty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Original Concrete Structure Cost Summary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801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Cost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Per SF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</a:t>
                      </a:r>
                      <a:r>
                        <a:rPr lang="en-US" sz="2800" u="none" strike="noStrike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      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61.46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032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Structural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Square Footage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      462,301</a:t>
                      </a:r>
                      <a:r>
                        <a:rPr lang="en-US" sz="2800" u="none" strike="noStrike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SF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9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%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General Conditions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                  14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Total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Original Structure Cost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$  </a:t>
                      </a:r>
                      <a:r>
                        <a:rPr lang="en-US" sz="2800" u="none" strike="noStrike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28,413,000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General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Conditions Cost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$       3,978,000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103170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 smtClean="0">
                          <a:solidFill>
                            <a:srgbClr val="F18F7F"/>
                          </a:solidFill>
                          <a:effectLst/>
                        </a:rPr>
                        <a:t>  Original </a:t>
                      </a:r>
                      <a:r>
                        <a:rPr lang="en-US" sz="3000" u="none" strike="noStrike" dirty="0">
                          <a:solidFill>
                            <a:srgbClr val="F18F7F"/>
                          </a:solidFill>
                          <a:effectLst/>
                        </a:rPr>
                        <a:t>Structure Cost w/ </a:t>
                      </a:r>
                      <a:endParaRPr lang="en-US" sz="3000" u="none" strike="noStrike" dirty="0" smtClean="0">
                        <a:solidFill>
                          <a:srgbClr val="F18F7F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3000" u="none" strike="noStrike" dirty="0" smtClean="0">
                          <a:solidFill>
                            <a:srgbClr val="F18F7F"/>
                          </a:solidFill>
                          <a:effectLst/>
                        </a:rPr>
                        <a:t>  out General </a:t>
                      </a:r>
                      <a:r>
                        <a:rPr lang="en-US" sz="3000" u="none" strike="noStrike" dirty="0">
                          <a:solidFill>
                            <a:srgbClr val="F18F7F"/>
                          </a:solidFill>
                          <a:effectLst/>
                        </a:rPr>
                        <a:t>Conditions</a:t>
                      </a:r>
                      <a:endParaRPr lang="en-US" sz="3000" b="0" i="0" u="none" strike="noStrike" dirty="0">
                        <a:solidFill>
                          <a:srgbClr val="F18F7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solidFill>
                            <a:srgbClr val="F18F7F"/>
                          </a:solidFill>
                          <a:effectLst/>
                        </a:rPr>
                        <a:t> </a:t>
                      </a:r>
                      <a:r>
                        <a:rPr lang="en-US" sz="3000" b="0" kern="1200" dirty="0" smtClean="0">
                          <a:solidFill>
                            <a:srgbClr val="F18F7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 24,435,000 </a:t>
                      </a:r>
                      <a:endParaRPr lang="en-US" sz="3000" b="0" kern="1200" dirty="0">
                        <a:solidFill>
                          <a:srgbClr val="F18F7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20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Steel System Cost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1102816"/>
            <a:ext cx="88012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Based on cost information from RS Means 2009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E6B9B8"/>
                </a:solidFill>
                <a:latin typeface="+mj-lt"/>
              </a:rPr>
              <a:t>Approximately $65 per SF</a:t>
            </a:r>
            <a:endParaRPr lang="en-US" sz="3200" dirty="0">
              <a:solidFill>
                <a:srgbClr val="E6B9B8"/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96912"/>
              </p:ext>
            </p:extLst>
          </p:nvPr>
        </p:nvGraphicFramePr>
        <p:xfrm>
          <a:off x="18745200" y="723494"/>
          <a:ext cx="7543800" cy="5524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0418"/>
                <a:gridCol w="2273382"/>
              </a:tblGrid>
              <a:tr h="5878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kern="1200" dirty="0" smtClean="0">
                          <a:solidFill>
                            <a:srgbClr val="E5B6B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Steel Structure Cost (2009 RS Means)</a:t>
                      </a:r>
                      <a:endParaRPr lang="en-US" sz="2800" b="1" kern="1200" dirty="0">
                        <a:solidFill>
                          <a:srgbClr val="E5B6B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Item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Cost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Concrete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on Metal Deck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3,050,000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Structural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Steel Framing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9,052,000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Shear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Walls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4,310,000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Foundation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Walls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1,929,000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Lower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Level Concrete Slabs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2,796,000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Lower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Level Concrete Columns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198,000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Mat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Foundation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4,055,000 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47085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Total </a:t>
                      </a:r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Cost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$  </a:t>
                      </a:r>
                      <a:r>
                        <a:rPr lang="en-US" sz="28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25,391,000</a:t>
                      </a:r>
                      <a:endParaRPr lang="en-US" sz="2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69945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kern="1200" dirty="0" smtClean="0">
                          <a:solidFill>
                            <a:srgbClr val="EF7A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Final Modified Cost</a:t>
                      </a:r>
                      <a:endParaRPr lang="en-US" sz="3000" b="0" kern="1200" dirty="0">
                        <a:solidFill>
                          <a:srgbClr val="EF7A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kern="1200" dirty="0">
                          <a:solidFill>
                            <a:srgbClr val="EF7A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</a:t>
                      </a:r>
                      <a:r>
                        <a:rPr lang="en-US" sz="3000" b="0" kern="1200" dirty="0" smtClean="0">
                          <a:solidFill>
                            <a:srgbClr val="EF7A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30,072,000 </a:t>
                      </a:r>
                      <a:endParaRPr lang="en-US" sz="3000" b="0" kern="1200" dirty="0">
                        <a:solidFill>
                          <a:srgbClr val="EF7A6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35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78687" y="1209050"/>
            <a:ext cx="880129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Large open floor plans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Office use only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Similar architecture to LJC Tower 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198’-8” height limited by FAA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LEED-CS Gold &amp; NetZero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Architectural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034477" y="533400"/>
            <a:ext cx="9397524" cy="4652534"/>
            <a:chOff x="16230600" y="419759"/>
            <a:chExt cx="10553333" cy="52247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6"/>
            <a:stretch/>
          </p:blipFill>
          <p:spPr>
            <a:xfrm>
              <a:off x="16230600" y="1256899"/>
              <a:ext cx="10553333" cy="438761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16750661" y="1524000"/>
              <a:ext cx="1156339" cy="3848100"/>
              <a:chOff x="16750661" y="1524000"/>
              <a:chExt cx="1156339" cy="38481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17221200" y="1600200"/>
                <a:ext cx="0" cy="3666134"/>
              </a:xfrm>
              <a:prstGeom prst="line">
                <a:avLst/>
              </a:prstGeom>
              <a:ln w="28575"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6916400" y="5257800"/>
                <a:ext cx="990600" cy="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7011650" y="1600200"/>
                <a:ext cx="514350" cy="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011650" y="1524000"/>
                <a:ext cx="361950" cy="22860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17049750" y="5143500"/>
                <a:ext cx="361950" cy="22860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 rot="16200000">
                <a:off x="16091345" y="2971603"/>
                <a:ext cx="1802513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EA6CA2"/>
                    </a:solidFill>
                  </a:rPr>
                  <a:t>128 ‘ – 8”</a:t>
                </a:r>
                <a:endParaRPr lang="en-US" b="1" dirty="0">
                  <a:solidFill>
                    <a:srgbClr val="EA6CA2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5400000">
              <a:off x="20172440" y="-2319411"/>
              <a:ext cx="3573895" cy="9052235"/>
              <a:chOff x="16800486" y="-3342640"/>
              <a:chExt cx="3573895" cy="871474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16200000">
                <a:off x="12927182" y="962790"/>
                <a:ext cx="8597562" cy="9526"/>
              </a:xfrm>
              <a:prstGeom prst="line">
                <a:avLst/>
              </a:prstGeom>
              <a:ln w="28575"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6916400" y="5257800"/>
                <a:ext cx="990600" cy="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6200000">
                <a:off x="18693016" y="-4936393"/>
                <a:ext cx="0" cy="336273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7011653" y="-3342640"/>
                <a:ext cx="361950" cy="22860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17049750" y="5143500"/>
                <a:ext cx="361950" cy="228600"/>
              </a:xfrm>
              <a:prstGeom prst="line">
                <a:avLst/>
              </a:prstGeom>
              <a:ln>
                <a:solidFill>
                  <a:srgbClr val="EA6C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16298608" y="707123"/>
                <a:ext cx="143464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EA6CA2"/>
                    </a:solidFill>
                  </a:rPr>
                  <a:t>315’ – 0”</a:t>
                </a:r>
                <a:endParaRPr lang="en-US" b="1" dirty="0">
                  <a:solidFill>
                    <a:srgbClr val="EA6CA2"/>
                  </a:solidFill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5815746" y="5185934"/>
            <a:ext cx="1235254" cy="900243"/>
            <a:chOff x="24063146" y="5185934"/>
            <a:chExt cx="1235254" cy="900243"/>
          </a:xfrm>
        </p:grpSpPr>
        <p:pic>
          <p:nvPicPr>
            <p:cNvPr id="34" name="Picture 33" descr="https://encrypted-tbn2.gstatic.com/images?q=tbn:ANd9GcRvWrgxGzUW6zm3bE__c5o0ynVI952cIQHBLMRZ-G-bL4rVhM0TSA">
              <a:hlinkClick r:id="rId4"/>
            </p:cNvPr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713024" y="5363111"/>
            <a:ext cx="93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from Project Documents Provided 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46009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Cost Comparison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1143000"/>
            <a:ext cx="88012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18F7F"/>
                </a:solidFill>
                <a:latin typeface="+mj-lt"/>
              </a:rPr>
              <a:t>23 % Increase in cost for steel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Validates original decision by designers to design structure in concrete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967067"/>
              </p:ext>
            </p:extLst>
          </p:nvPr>
        </p:nvGraphicFramePr>
        <p:xfrm>
          <a:off x="18745200" y="1752600"/>
          <a:ext cx="7696200" cy="327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859"/>
                <a:gridCol w="2580341"/>
              </a:tblGrid>
              <a:tr h="5899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 smtClean="0">
                          <a:solidFill>
                            <a:srgbClr val="E5B6B5"/>
                          </a:solidFill>
                          <a:effectLst/>
                        </a:rPr>
                        <a:t>Final</a:t>
                      </a:r>
                      <a:r>
                        <a:rPr lang="en-US" sz="2800" b="1" u="none" strike="noStrike" baseline="0" dirty="0" smtClean="0">
                          <a:solidFill>
                            <a:srgbClr val="E5B6B5"/>
                          </a:solidFill>
                          <a:effectLst/>
                        </a:rPr>
                        <a:t> </a:t>
                      </a:r>
                      <a:r>
                        <a:rPr lang="en-US" sz="2800" b="1" u="none" strike="noStrike" dirty="0" smtClean="0">
                          <a:solidFill>
                            <a:srgbClr val="E5B6B5"/>
                          </a:solidFill>
                          <a:effectLst/>
                        </a:rPr>
                        <a:t>Cost </a:t>
                      </a:r>
                      <a:r>
                        <a:rPr lang="en-US" sz="2800" b="1" u="none" strike="noStrike" dirty="0">
                          <a:solidFill>
                            <a:srgbClr val="E5B6B5"/>
                          </a:solidFill>
                          <a:effectLst/>
                        </a:rPr>
                        <a:t>Comparison</a:t>
                      </a:r>
                      <a:endParaRPr lang="en-US" sz="2800" b="1" i="0" u="none" strike="noStrike" dirty="0">
                        <a:solidFill>
                          <a:srgbClr val="E5B6B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0146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Original </a:t>
                      </a:r>
                      <a:r>
                        <a:rPr lang="en-US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Concrete Structure Cost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</a:t>
                      </a:r>
                      <a:r>
                        <a:rPr lang="en-US" sz="2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24,435,000</a:t>
                      </a:r>
                      <a:r>
                        <a:rPr lang="en-US" sz="2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90146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New </a:t>
                      </a:r>
                      <a:r>
                        <a:rPr lang="en-US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Steel Structure Cost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$      30,072,000 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883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 kern="1200" dirty="0">
                          <a:solidFill>
                            <a:srgbClr val="EF7A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Increase in Cost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u="none" strike="noStrike" kern="1200" dirty="0">
                          <a:solidFill>
                            <a:srgbClr val="EF7A6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59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7676" b="24241"/>
          <a:stretch/>
        </p:blipFill>
        <p:spPr>
          <a:xfrm>
            <a:off x="22707600" y="685800"/>
            <a:ext cx="4257304" cy="5452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Concrete System Schedule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1066800"/>
            <a:ext cx="9220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Schedule information provided by Hines</a:t>
            </a:r>
          </a:p>
          <a:p>
            <a:pPr lvl="1"/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Superstructure duration | 240 days </a:t>
            </a:r>
          </a:p>
          <a:p>
            <a:pPr lvl="1"/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6373" b="24241"/>
          <a:stretch/>
        </p:blipFill>
        <p:spPr>
          <a:xfrm>
            <a:off x="18364200" y="685800"/>
            <a:ext cx="4388281" cy="5452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0117" y="6342239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Extracted from Project Schedule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342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Steel System Schedule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0" y="1066800"/>
            <a:ext cx="918191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Schedule produced in Microsoft Project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Durations from RS Means 2009</a:t>
            </a:r>
          </a:p>
          <a:p>
            <a:pPr lvl="1"/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Superstructure duration | 230 days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lvl="1"/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979138" y="685800"/>
            <a:ext cx="8071862" cy="5478959"/>
            <a:chOff x="18979138" y="685800"/>
            <a:chExt cx="8071862" cy="547895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845" b="11681"/>
            <a:stretch/>
          </p:blipFill>
          <p:spPr bwMode="auto">
            <a:xfrm>
              <a:off x="18979138" y="685800"/>
              <a:ext cx="3118862" cy="547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9" r="47502" b="11681"/>
            <a:stretch/>
          </p:blipFill>
          <p:spPr bwMode="auto">
            <a:xfrm>
              <a:off x="21983525" y="685800"/>
              <a:ext cx="5067475" cy="547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478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Schedule Comparison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0" y="1066800"/>
            <a:ext cx="9144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Only 2 weeks time savings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Not worth the 23% cost increase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If time savings were more significant, cost increase may have been offset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lvl="1"/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979138" y="685800"/>
            <a:ext cx="8071862" cy="5478959"/>
            <a:chOff x="18979138" y="685800"/>
            <a:chExt cx="8071862" cy="547895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845" b="11681"/>
            <a:stretch/>
          </p:blipFill>
          <p:spPr bwMode="auto">
            <a:xfrm>
              <a:off x="18979138" y="685800"/>
              <a:ext cx="3118862" cy="547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9" r="47502" b="11681"/>
            <a:stretch/>
          </p:blipFill>
          <p:spPr bwMode="auto">
            <a:xfrm>
              <a:off x="21983525" y="685800"/>
              <a:ext cx="5067475" cy="547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2551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Conclusions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100" b="1" dirty="0">
              <a:solidFill>
                <a:srgbClr val="E6B9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0" y="1066800"/>
            <a:ext cx="88012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Designed a feasible steel gravity system with vibration reducing characteristics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Designed special steel 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Eliminated torsional irregularity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Reduced floor-to-ceiling heights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Increased cost for steel structure is not offset by reduction in project schedule</a:t>
            </a:r>
          </a:p>
          <a:p>
            <a:pPr lvl="1"/>
            <a:endParaRPr lang="en-US" sz="32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583400" y="263069"/>
            <a:ext cx="6971410" cy="594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07201" y="6400800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24961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Acknowledgements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6B9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63001" y="1161901"/>
            <a:ext cx="108204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i="1" dirty="0" smtClean="0">
                <a:solidFill>
                  <a:srgbClr val="E6B9B8"/>
                </a:solidFill>
                <a:latin typeface="+mj-lt"/>
              </a:rPr>
              <a:t>Special</a:t>
            </a:r>
            <a:r>
              <a:rPr lang="en-US" sz="3200" i="1" dirty="0" smtClean="0">
                <a:solidFill>
                  <a:srgbClr val="E6B9B8"/>
                </a:solidFill>
                <a:latin typeface="+mj-lt"/>
              </a:rPr>
              <a:t> </a:t>
            </a:r>
            <a:r>
              <a:rPr lang="en-US" sz="3600" i="1" dirty="0" smtClean="0">
                <a:solidFill>
                  <a:srgbClr val="E6B9B8"/>
                </a:solidFill>
                <a:latin typeface="+mj-lt"/>
              </a:rPr>
              <a:t>Thanks</a:t>
            </a:r>
            <a:r>
              <a:rPr lang="en-US" sz="3200" i="1" dirty="0" smtClean="0">
                <a:solidFill>
                  <a:srgbClr val="E6B9B8"/>
                </a:solidFill>
                <a:latin typeface="+mj-lt"/>
              </a:rPr>
              <a:t> to: </a:t>
            </a:r>
          </a:p>
          <a:p>
            <a:pPr lvl="1"/>
            <a:endParaRPr lang="en-US" sz="1600" i="1" dirty="0">
              <a:solidFill>
                <a:srgbClr val="E6B9B8"/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Hines</a:t>
            </a:r>
          </a:p>
          <a:p>
            <a:pPr lvl="1"/>
            <a:endParaRPr lang="en-US" sz="16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Nabih Youssef Associates </a:t>
            </a:r>
          </a:p>
          <a:p>
            <a:pPr lvl="1"/>
            <a:endParaRPr lang="en-US" sz="16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AE Faculty  | especially Dr.  Linda Hanagan &amp; Prof. Sustersic</a:t>
            </a:r>
          </a:p>
          <a:p>
            <a:pPr lvl="1"/>
            <a:endParaRPr lang="en-US" sz="16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Benjamin Barben</a:t>
            </a:r>
          </a:p>
          <a:p>
            <a:pPr lvl="1"/>
            <a:endParaRPr lang="en-US" sz="16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My loving family, boyfriend, friends, and classmates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2"/>
            <a:endParaRPr lang="en-US" sz="2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3"/>
            <a:endParaRPr lang="en-US" sz="2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583400" y="263069"/>
            <a:ext cx="6971410" cy="594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07201" y="6400800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8767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6400" y="2819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Questions and Comments?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709" y="769441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</a:t>
            </a:r>
            <a:endParaRPr lang="en-US" sz="3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Analysis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583400" y="263069"/>
            <a:ext cx="6971410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07201" y="6400800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23070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08432" y="1143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Appendix Slides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583400" y="263069"/>
            <a:ext cx="6971410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9" b="100000" l="1613" r="93466">
                        <a14:foregroundMark x1="80438" y1="91672" x2="92225" y2="71429"/>
                        <a14:foregroundMark x1="35856" y1="30821" x2="61414" y2="185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8829" r="18296" b="13399"/>
          <a:stretch/>
        </p:blipFill>
        <p:spPr>
          <a:xfrm>
            <a:off x="868334" y="755938"/>
            <a:ext cx="6599266" cy="5492462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1379868" y="2372067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Architecture Breadth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1379868" y="3726322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Shear Wall Modeling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hlinkClick r:id="rId8" action="ppaction://hlinksldjump"/>
          </p:cNvPr>
          <p:cNvSpPr/>
          <p:nvPr/>
        </p:nvSpPr>
        <p:spPr>
          <a:xfrm>
            <a:off x="11379868" y="5080578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Model Verification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hlinkClick r:id="rId9" action="ppaction://hlinksldjump"/>
          </p:cNvPr>
          <p:cNvSpPr/>
          <p:nvPr/>
        </p:nvSpPr>
        <p:spPr>
          <a:xfrm>
            <a:off x="14249400" y="2372067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Dual Systems Check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14249400" y="3726322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Lateral System Verification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14249400" y="5080578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Vibrations Analysis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Architecture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78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Floor-to-Ceiling Height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45287" y="1117699"/>
            <a:ext cx="93427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Building height limited to 198’-8” by FAA</a:t>
            </a:r>
          </a:p>
          <a:p>
            <a:pPr lvl="1"/>
            <a:endParaRPr lang="en-US" sz="18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Steel creates a deeper structural system than concrete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Loss of floor-to-ceiling space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39" y1="76281" x2="60711" y2="93738"/>
                        <a14:foregroundMark x1="65509" y1="93738" x2="95823" y2="73498"/>
                        <a14:foregroundMark x1="62779" y1="80392" x2="70306" y2="77672"/>
                        <a14:foregroundMark x1="6369" y1="96015" x2="37593" y2="96458"/>
                        <a14:foregroundMark x1="98222" y1="92789" x2="96733" y2="69829"/>
                        <a14:foregroundMark x1="97601" y1="67995" x2="99711" y2="74004"/>
                        <a14:foregroundMark x1="8147" y1="71664" x2="2771" y2="68501"/>
                        <a14:foregroundMark x1="55004" y1="73055" x2="70017" y2="70778"/>
                        <a14:foregroundMark x1="50165" y1="26692" x2="58892" y2="34535"/>
                        <a14:foregroundMark x1="72084" y1="67995" x2="70885" y2="56104"/>
                        <a14:foregroundMark x1="49959" y1="24794" x2="51820" y2="26186"/>
                        <a14:foregroundMark x1="31100" y1="76977" x2="32382" y2="76660"/>
                        <a14:backgroundMark x1="7568" y1="29918" x2="21671" y2="16129"/>
                        <a14:backgroundMark x1="26179" y1="26249" x2="50786" y2="7400"/>
                        <a14:backgroundMark x1="58892" y1="3289" x2="90405" y2="6515"/>
                        <a14:backgroundMark x1="96402" y1="17521" x2="70306" y2="12903"/>
                        <a14:backgroundMark x1="26468" y1="65275" x2="17742" y2="38204"/>
                        <a14:backgroundMark x1="81720" y1="60215" x2="78991" y2="22138"/>
                        <a14:backgroundMark x1="76013" y1="70778" x2="76923" y2="62049"/>
                        <a14:backgroundMark x1="21381" y1="67109" x2="30687" y2="67109"/>
                        <a14:backgroundMark x1="72870" y1="62872" x2="72870" y2="557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2433" r="16106" b="6979"/>
          <a:stretch/>
        </p:blipFill>
        <p:spPr>
          <a:xfrm>
            <a:off x="19698590" y="384720"/>
            <a:ext cx="6971410" cy="5943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317590" y="934453"/>
            <a:ext cx="3505200" cy="4856747"/>
            <a:chOff x="18440400" y="1143000"/>
            <a:chExt cx="3505200" cy="447574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669000" y="1295400"/>
              <a:ext cx="0" cy="4170947"/>
            </a:xfrm>
            <a:prstGeom prst="line">
              <a:avLst/>
            </a:prstGeom>
            <a:ln w="28575">
              <a:solidFill>
                <a:srgbClr val="D6689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440400" y="1295400"/>
              <a:ext cx="2819400" cy="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440400" y="5466347"/>
              <a:ext cx="3505200" cy="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16200000">
              <a:off x="17597110" y="3094910"/>
              <a:ext cx="2667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198’ – 8”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18500095" y="1143000"/>
              <a:ext cx="337810" cy="30480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8500095" y="5313947"/>
              <a:ext cx="337810" cy="304800"/>
            </a:xfrm>
            <a:prstGeom prst="line">
              <a:avLst/>
            </a:prstGeom>
            <a:ln>
              <a:solidFill>
                <a:srgbClr val="D668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ed Rectangle 15">
            <a:hlinkClick r:id="rId4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75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96"/>
          <a:stretch/>
        </p:blipFill>
        <p:spPr>
          <a:xfrm>
            <a:off x="18034477" y="1278856"/>
            <a:ext cx="9397524" cy="39070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Architectural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507200" y="5562600"/>
            <a:ext cx="4953000" cy="879515"/>
            <a:chOff x="17373600" y="5731013"/>
            <a:chExt cx="4953000" cy="879515"/>
          </a:xfrm>
        </p:grpSpPr>
        <p:sp>
          <p:nvSpPr>
            <p:cNvPr id="28" name="Rectangle 27"/>
            <p:cNvSpPr/>
            <p:nvPr/>
          </p:nvSpPr>
          <p:spPr>
            <a:xfrm>
              <a:off x="17373600" y="5791200"/>
              <a:ext cx="438150" cy="310515"/>
            </a:xfrm>
            <a:prstGeom prst="rect">
              <a:avLst/>
            </a:prstGeom>
            <a:solidFill>
              <a:srgbClr val="00B0F0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373600" y="6239827"/>
              <a:ext cx="438150" cy="310515"/>
            </a:xfrm>
            <a:prstGeom prst="rect">
              <a:avLst/>
            </a:prstGeom>
            <a:solidFill>
              <a:srgbClr val="C3D69B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907000" y="5731013"/>
              <a:ext cx="4419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Core – Elevators, Stairs, Mech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907000" y="6179641"/>
              <a:ext cx="4419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Office Space 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9202400" y="1570388"/>
            <a:ext cx="7772400" cy="3306412"/>
          </a:xfrm>
          <a:custGeom>
            <a:avLst/>
            <a:gdLst>
              <a:gd name="connsiteX0" fmla="*/ 0 w 9048997"/>
              <a:gd name="connsiteY0" fmla="*/ 11875 h 3740727"/>
              <a:gd name="connsiteX1" fmla="*/ 8621486 w 9048997"/>
              <a:gd name="connsiteY1" fmla="*/ 0 h 3740727"/>
              <a:gd name="connsiteX2" fmla="*/ 8633361 w 9048997"/>
              <a:gd name="connsiteY2" fmla="*/ 2446317 h 3740727"/>
              <a:gd name="connsiteX3" fmla="*/ 9048997 w 9048997"/>
              <a:gd name="connsiteY3" fmla="*/ 2446317 h 3740727"/>
              <a:gd name="connsiteX4" fmla="*/ 9037122 w 9048997"/>
              <a:gd name="connsiteY4" fmla="*/ 3705101 h 3740727"/>
              <a:gd name="connsiteX5" fmla="*/ 451262 w 9048997"/>
              <a:gd name="connsiteY5" fmla="*/ 3740727 h 3740727"/>
              <a:gd name="connsiteX6" fmla="*/ 451262 w 9048997"/>
              <a:gd name="connsiteY6" fmla="*/ 1294410 h 3740727"/>
              <a:gd name="connsiteX7" fmla="*/ 35626 w 9048997"/>
              <a:gd name="connsiteY7" fmla="*/ 1294410 h 3740727"/>
              <a:gd name="connsiteX8" fmla="*/ 0 w 9048997"/>
              <a:gd name="connsiteY8" fmla="*/ 11875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8997" h="3740727">
                <a:moveTo>
                  <a:pt x="0" y="11875"/>
                </a:moveTo>
                <a:lnTo>
                  <a:pt x="8621486" y="0"/>
                </a:lnTo>
                <a:cubicBezTo>
                  <a:pt x="8625444" y="815439"/>
                  <a:pt x="8629403" y="1630878"/>
                  <a:pt x="8633361" y="2446317"/>
                </a:cubicBezTo>
                <a:lnTo>
                  <a:pt x="9048997" y="2446317"/>
                </a:lnTo>
                <a:lnTo>
                  <a:pt x="9037122" y="3705101"/>
                </a:lnTo>
                <a:lnTo>
                  <a:pt x="451262" y="3740727"/>
                </a:lnTo>
                <a:lnTo>
                  <a:pt x="451262" y="1294410"/>
                </a:lnTo>
                <a:lnTo>
                  <a:pt x="35626" y="1294410"/>
                </a:lnTo>
                <a:lnTo>
                  <a:pt x="0" y="11875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955000" y="2748026"/>
            <a:ext cx="4267200" cy="968738"/>
          </a:xfrm>
          <a:prstGeom prst="rect">
            <a:avLst/>
          </a:prstGeom>
          <a:solidFill>
            <a:srgbClr val="00B0F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5815746" y="5185934"/>
            <a:ext cx="1235254" cy="900243"/>
            <a:chOff x="24063146" y="5185934"/>
            <a:chExt cx="1235254" cy="900243"/>
          </a:xfrm>
        </p:grpSpPr>
        <p:pic>
          <p:nvPicPr>
            <p:cNvPr id="22" name="Picture 21" descr="https://encrypted-tbn2.gstatic.com/images?q=tbn:ANd9GcRvWrgxGzUW6zm3bE__c5o0ynVI952cIQHBLMRZ-G-bL4rVhM0TSA">
              <a:hlinkClick r:id="rId4"/>
            </p:cNvPr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478687" y="1209050"/>
            <a:ext cx="880129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Large open floor plans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Office use only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Similar architecture to LJC Tower 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198’-8” height limited by FAA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LEED-CS Gold &amp; NetZero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65614" y="789747"/>
            <a:ext cx="93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from Project Documents Provided 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50736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990601"/>
            <a:ext cx="9345473" cy="514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63" y="990601"/>
            <a:ext cx="9345473" cy="5149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Floor-to-Ceiling Height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496801" y="6139834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Concrete 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855836" y="613983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Steel 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97200" y="3124200"/>
            <a:ext cx="2133600" cy="854156"/>
          </a:xfrm>
          <a:prstGeom prst="rect">
            <a:avLst/>
          </a:prstGeom>
          <a:noFill/>
          <a:ln w="38100">
            <a:solidFill>
              <a:srgbClr val="D66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4917400" y="3170022"/>
            <a:ext cx="2133600" cy="854156"/>
          </a:xfrm>
          <a:prstGeom prst="rect">
            <a:avLst/>
          </a:prstGeom>
          <a:noFill/>
          <a:ln w="38100">
            <a:solidFill>
              <a:srgbClr val="D66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324600" y="5079222"/>
            <a:ext cx="3429000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solidFill>
                <a:srgbClr val="D66897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D66897"/>
                </a:solidFill>
              </a:rPr>
              <a:t>1’-6”  Decrease in floor-to-ceiling height</a:t>
            </a:r>
          </a:p>
          <a:p>
            <a:pPr algn="ctr"/>
            <a:endParaRPr lang="en-US" sz="1400" b="1" dirty="0">
              <a:solidFill>
                <a:srgbClr val="D66897"/>
              </a:solidFill>
            </a:endParaRPr>
          </a:p>
        </p:txBody>
      </p:sp>
      <p:sp>
        <p:nvSpPr>
          <p:cNvPr id="13" name="Rounded Rectangle 12">
            <a:hlinkClick r:id="rId5" action="ppaction://hlinksldjump"/>
          </p:cNvPr>
          <p:cNvSpPr/>
          <p:nvPr/>
        </p:nvSpPr>
        <p:spPr>
          <a:xfrm>
            <a:off x="304800" y="5486400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92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6" grpId="0" animBg="1"/>
      <p:bldP spid="5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Fire Protection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56248"/>
              </p:ext>
            </p:extLst>
          </p:nvPr>
        </p:nvGraphicFramePr>
        <p:xfrm>
          <a:off x="304800" y="2256795"/>
          <a:ext cx="14783271" cy="2366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9121"/>
                <a:gridCol w="4983967"/>
                <a:gridCol w="4150183"/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smtClean="0">
                          <a:solidFill>
                            <a:srgbClr val="E6B9B8"/>
                          </a:solidFill>
                          <a:effectLst/>
                        </a:rPr>
                        <a:t>Required </a:t>
                      </a:r>
                      <a:r>
                        <a:rPr lang="en-US" sz="2700" dirty="0">
                          <a:solidFill>
                            <a:srgbClr val="E6B9B8"/>
                          </a:solidFill>
                          <a:effectLst/>
                        </a:rPr>
                        <a:t>Fire-Resistance Ratings</a:t>
                      </a:r>
                      <a:endParaRPr lang="en-US" sz="27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2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Element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Construction Type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Required Rating (hours)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462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Primary Floor Framing Members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Type 1B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7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462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Secondary Floor Framing Members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Type 1B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462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Structural Columns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chemeClr val="bg1"/>
                          </a:solidFill>
                          <a:effectLst/>
                        </a:rPr>
                        <a:t>Type 1A</a:t>
                      </a:r>
                      <a:endParaRPr lang="en-US" sz="27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7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8630" marR="16863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>
          <a:xfrm>
            <a:off x="17449800" y="301079"/>
            <a:ext cx="9558915" cy="6141807"/>
            <a:chOff x="0" y="0"/>
            <a:chExt cx="5943600" cy="3818890"/>
          </a:xfrm>
        </p:grpSpPr>
        <p:pic>
          <p:nvPicPr>
            <p:cNvPr id="12" name="Picture 11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5943600" cy="381889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12541" y="418641"/>
              <a:ext cx="381000" cy="1981200"/>
            </a:xfrm>
            <a:prstGeom prst="rect">
              <a:avLst/>
            </a:prstGeom>
            <a:solidFill>
              <a:srgbClr val="E6B9B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02836" y="568400"/>
              <a:ext cx="327811" cy="157682"/>
            </a:xfrm>
            <a:prstGeom prst="rect">
              <a:avLst/>
            </a:prstGeom>
            <a:solidFill>
              <a:srgbClr val="E6B9B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16" name="Rounded Rectangle 15">
            <a:hlinkClick r:id="rId3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03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Fire Protection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5491" b="-15883"/>
          <a:stretch/>
        </p:blipFill>
        <p:spPr bwMode="auto">
          <a:xfrm>
            <a:off x="451802" y="785207"/>
            <a:ext cx="7478395" cy="5581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1964" y="5715000"/>
            <a:ext cx="262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1.5” of SFRM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11404"/>
          <a:stretch/>
        </p:blipFill>
        <p:spPr bwMode="auto">
          <a:xfrm>
            <a:off x="8763000" y="1230674"/>
            <a:ext cx="6775325" cy="4807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625919"/>
              </p:ext>
            </p:extLst>
          </p:nvPr>
        </p:nvGraphicFramePr>
        <p:xfrm>
          <a:off x="16002000" y="932688"/>
          <a:ext cx="112014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2003"/>
                <a:gridCol w="2823832"/>
                <a:gridCol w="833301"/>
                <a:gridCol w="1198172"/>
                <a:gridCol w="1198172"/>
                <a:gridCol w="1355921"/>
              </a:tblGrid>
              <a:tr h="334922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E6B9B8"/>
                          </a:solidFill>
                          <a:effectLst/>
                        </a:rPr>
                        <a:t>Required Spray </a:t>
                      </a:r>
                      <a:r>
                        <a:rPr lang="en-US" sz="2400" dirty="0">
                          <a:solidFill>
                            <a:srgbClr val="E6B9B8"/>
                          </a:solidFill>
                          <a:effectLst/>
                        </a:rPr>
                        <a:t>Fireproofing Thickness</a:t>
                      </a:r>
                      <a:endParaRPr lang="en-US" sz="24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>
                          <a:solidFill>
                            <a:schemeClr val="bg1"/>
                          </a:solidFill>
                          <a:effectLst/>
                        </a:rPr>
                        <a:t>722.5.2.2.1 Requirements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Min W/D for Substitute Beam: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0.37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OK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Min Thickness of Protection: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0.375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in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Unrestrained/restrained?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Unrestrained (to be conservative)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Min Fire Rating: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1 hour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Required Fire Rating: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2 hour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Minimum Beam Size: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W12x14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Heated Perimeter: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0.405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17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Assembly Tested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Min Beam Size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h1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W1/D1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W2/D2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h2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349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N708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W8x28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0.819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0.405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1.412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0572" marR="120572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73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Fire Protection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9"/>
          <a:stretch/>
        </p:blipFill>
        <p:spPr bwMode="auto">
          <a:xfrm>
            <a:off x="20040599" y="384720"/>
            <a:ext cx="6347937" cy="6071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1123593"/>
            <a:ext cx="1828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1.	The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outer layer must be 5/8 inches thick.  The inner layers will be 5/8 inch thick wall board as well.  The wallboard is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          installed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without any horizontal joints.  1 inch long self-drilling screws shall be spaced as required for the installation of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     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         the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first layer of wall board.  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2.	28 MSG galvanized metal corner bead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3.	18 SWG annealed wire, space 6 inches from each end and at 1’-9” intervals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4.	May be finished with 3/32” thick gypsum veneer plaster.  Joints reinforced.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5.	Laminated with joint cement.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6.	1 inch long self-drilling screws spaced at 12” center to center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7.	Minimum column size of W10X49.  9/16 flange thickness and 5/16 inch web thickness.  14.4 square inch area.</a:t>
            </a:r>
          </a:p>
        </p:txBody>
      </p:sp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68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Fire Protection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>
          <a:xfrm>
            <a:off x="10159764" y="1413316"/>
            <a:ext cx="9192284" cy="5026461"/>
            <a:chOff x="-9791" y="0"/>
            <a:chExt cx="3995057" cy="2184898"/>
          </a:xfrm>
        </p:grpSpPr>
        <p:grpSp>
          <p:nvGrpSpPr>
            <p:cNvPr id="11" name="Group 10"/>
            <p:cNvGrpSpPr/>
            <p:nvPr/>
          </p:nvGrpSpPr>
          <p:grpSpPr>
            <a:xfrm>
              <a:off x="-9791" y="0"/>
              <a:ext cx="3995057" cy="2184898"/>
              <a:chOff x="-9794" y="0"/>
              <a:chExt cx="3995255" cy="21850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t="-1" r="4" b="-15843"/>
              <a:stretch/>
            </p:blipFill>
            <p:spPr bwMode="auto">
              <a:xfrm>
                <a:off x="0" y="0"/>
                <a:ext cx="3811791" cy="211380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Text Box 64"/>
              <p:cNvSpPr txBox="1">
                <a:spLocks noChangeArrowheads="1"/>
              </p:cNvSpPr>
              <p:nvPr/>
            </p:nvSpPr>
            <p:spPr bwMode="auto">
              <a:xfrm>
                <a:off x="-9794" y="1888194"/>
                <a:ext cx="3995255" cy="29688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514350" marR="0" indent="-5143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b="1">
                    <a:effectLst/>
                    <a:latin typeface="Calibri"/>
                    <a:ea typeface="Calibri"/>
                    <a:cs typeface="Times New Roman"/>
                  </a:rPr>
                  <a:t>Figure 3.2 - 7</a:t>
                </a:r>
                <a:r>
                  <a:rPr lang="en-US" sz="900" b="1">
                    <a:effectLst/>
                    <a:latin typeface="Calibri"/>
                    <a:ea typeface="Calibri"/>
                    <a:cs typeface="Times New Roman"/>
                  </a:rPr>
                  <a:t> | Resistance between Occupancies – IBC 2012   Table 707.3.10 </a:t>
                </a:r>
                <a:endParaRPr lang="en-US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01504" y="1199408"/>
              <a:ext cx="3538846" cy="403761"/>
            </a:xfrm>
            <a:prstGeom prst="rect">
              <a:avLst/>
            </a:prstGeom>
            <a:solidFill>
              <a:srgbClr val="E6B9B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332702" y="152400"/>
            <a:ext cx="4575298" cy="6557286"/>
            <a:chOff x="122851" y="33880"/>
            <a:chExt cx="2600353" cy="372583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1" t="1951" r="2642" b="1184"/>
            <a:stretch/>
          </p:blipFill>
          <p:spPr>
            <a:xfrm>
              <a:off x="122851" y="33880"/>
              <a:ext cx="2600353" cy="37258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1828801" y="2154803"/>
              <a:ext cx="894403" cy="1175385"/>
            </a:xfrm>
            <a:prstGeom prst="rect">
              <a:avLst/>
            </a:prstGeom>
            <a:solidFill>
              <a:srgbClr val="E6B9B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09600" y="1060992"/>
            <a:ext cx="88012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4.25 LW topping provided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Adequate for 2 hour fire resistance between levels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7" name="Rounded Rectangle 16">
            <a:hlinkClick r:id="rId4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26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Fire Protection Breadth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302" r="5077"/>
          <a:stretch/>
        </p:blipFill>
        <p:spPr bwMode="auto">
          <a:xfrm>
            <a:off x="533400" y="1066799"/>
            <a:ext cx="10247586" cy="54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554200" y="1150191"/>
            <a:ext cx="5410200" cy="498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031200" y="1173839"/>
            <a:ext cx="5222597" cy="498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>
            <a:hlinkClick r:id="rId8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3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Shear Wall Modeling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45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Shear Wall Modeling Method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0" y="1066800"/>
            <a:ext cx="880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Shell elements connected at nodes caused an irregular distribution of torsional forces within the wall core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Bentley suggested disconnecting the shear walls and adding gravity framing elements to eliminate a “framing tables” error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Does not count on flanged walls to take out of plane loads or to help in flexure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Eliminated odd torsionally anomaly 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0" y="381000"/>
            <a:ext cx="6477000" cy="623919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8" y="3783096"/>
            <a:ext cx="6206472" cy="155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00"/>
          <a:stretch/>
        </p:blipFill>
        <p:spPr bwMode="auto">
          <a:xfrm>
            <a:off x="764848" y="914400"/>
            <a:ext cx="4090988" cy="247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72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Model Verification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18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Model Verification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67085"/>
              </p:ext>
            </p:extLst>
          </p:nvPr>
        </p:nvGraphicFramePr>
        <p:xfrm>
          <a:off x="8763000" y="1524000"/>
          <a:ext cx="10287000" cy="4137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7135"/>
                <a:gridCol w="3541931"/>
                <a:gridCol w="3387934"/>
              </a:tblGrid>
              <a:tr h="70265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 dirty="0" smtClean="0">
                          <a:solidFill>
                            <a:srgbClr val="E6B9B8"/>
                          </a:solidFill>
                          <a:effectLst/>
                        </a:rPr>
                        <a:t>Model </a:t>
                      </a:r>
                      <a:r>
                        <a:rPr lang="en-US" sz="2800" dirty="0">
                          <a:solidFill>
                            <a:srgbClr val="E6B9B8"/>
                          </a:solidFill>
                          <a:effectLst/>
                        </a:rPr>
                        <a:t>Verification Summary</a:t>
                      </a:r>
                      <a:endParaRPr lang="en-US" sz="28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% Error X-Direction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% Error Y-Direction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Center of Mass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0.284%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1.265%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Center of Rigidity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2.813%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1.681%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Floor Mass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11%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Seismic Loads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15%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Wind Loads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0.25%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3.31%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84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2D Analysis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10 - 20 %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83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Architectural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/>
          <a:stretch/>
        </p:blipFill>
        <p:spPr bwMode="auto">
          <a:xfrm>
            <a:off x="16717878" y="3973601"/>
            <a:ext cx="3124200" cy="2269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3631" r="5775"/>
          <a:stretch/>
        </p:blipFill>
        <p:spPr bwMode="auto">
          <a:xfrm>
            <a:off x="20497800" y="982290"/>
            <a:ext cx="6714413" cy="4399040"/>
          </a:xfrm>
          <a:prstGeom prst="rect">
            <a:avLst/>
          </a:prstGeom>
          <a:noFill/>
          <a:ln w="381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92600" y="5562600"/>
            <a:ext cx="106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Tower II</a:t>
            </a:r>
            <a:endParaRPr lang="en-US" sz="1800" b="1" dirty="0"/>
          </a:p>
        </p:txBody>
      </p:sp>
      <p:sp>
        <p:nvSpPr>
          <p:cNvPr id="23" name="Rectangle 22"/>
          <p:cNvSpPr/>
          <p:nvPr/>
        </p:nvSpPr>
        <p:spPr>
          <a:xfrm rot="4654378">
            <a:off x="18472051" y="4459652"/>
            <a:ext cx="941554" cy="5093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Tower I</a:t>
            </a:r>
            <a:endParaRPr lang="en-US" sz="1800" b="1" dirty="0"/>
          </a:p>
        </p:txBody>
      </p:sp>
      <p:cxnSp>
        <p:nvCxnSpPr>
          <p:cNvPr id="44" name="Straight Connector 43"/>
          <p:cNvCxnSpPr>
            <a:stCxn id="2" idx="0"/>
          </p:cNvCxnSpPr>
          <p:nvPr/>
        </p:nvCxnSpPr>
        <p:spPr>
          <a:xfrm flipV="1">
            <a:off x="17526000" y="2133601"/>
            <a:ext cx="0" cy="3428999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61" idx="2"/>
          </p:cNvCxnSpPr>
          <p:nvPr/>
        </p:nvCxnSpPr>
        <p:spPr>
          <a:xfrm flipV="1">
            <a:off x="17540257" y="2133601"/>
            <a:ext cx="3948143" cy="2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9047798" y="6629401"/>
            <a:ext cx="7088802" cy="0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6136600" y="3555847"/>
            <a:ext cx="0" cy="3073553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23" idx="3"/>
          </p:cNvCxnSpPr>
          <p:nvPr/>
        </p:nvCxnSpPr>
        <p:spPr>
          <a:xfrm flipH="1" flipV="1">
            <a:off x="19044137" y="5174085"/>
            <a:ext cx="3661" cy="1455315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7411700" y="544830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1488400" y="2019301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8942828" y="5089117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6022300" y="3441547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78687" y="1209050"/>
            <a:ext cx="8801291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Large open floor plans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Office use only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Similar architecture to LJC Tower 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198’-8” height limited by FAA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LEED-CS Gold &amp; NetZero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68897" y="525959"/>
            <a:ext cx="807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Photo Provided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26034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Dual System Check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53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Dual System Check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874472"/>
              </p:ext>
            </p:extLst>
          </p:nvPr>
        </p:nvGraphicFramePr>
        <p:xfrm>
          <a:off x="17449800" y="311950"/>
          <a:ext cx="9220200" cy="6071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584"/>
                <a:gridCol w="2013421"/>
                <a:gridCol w="2495051"/>
                <a:gridCol w="2517144"/>
              </a:tblGrid>
              <a:tr h="3771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E6B9B8"/>
                          </a:solidFill>
                          <a:effectLst/>
                        </a:rPr>
                        <a:t>Dual </a:t>
                      </a:r>
                      <a:r>
                        <a:rPr lang="en-US" sz="2400" dirty="0">
                          <a:solidFill>
                            <a:srgbClr val="E6B9B8"/>
                          </a:solidFill>
                          <a:effectLst/>
                        </a:rPr>
                        <a:t>System Check</a:t>
                      </a:r>
                      <a:endParaRPr lang="en-US" sz="24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E6B9B8"/>
                          </a:solidFill>
                          <a:effectLst/>
                        </a:rPr>
                        <a:t>X-Direction Direct Shear</a:t>
                      </a:r>
                      <a:endParaRPr lang="en-US" sz="24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3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Item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Shear (kip)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% of Total Shear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Dual System?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7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Frame 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595.21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18.27%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7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Frame 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643.37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19.74%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7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Shear Walls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2020.00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61.99%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959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Total Shear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   3258.58 kip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771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E6B9B8"/>
                          </a:solidFill>
                          <a:effectLst/>
                        </a:rPr>
                        <a:t>Y-Direction Direct Shear</a:t>
                      </a:r>
                      <a:endParaRPr lang="en-US" sz="24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Item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Shear (kip)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% of Total Shear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Dual System?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7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Frame 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35.61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1.18%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7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Frame 4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32.41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1.08%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7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Shear Walls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2941.00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97.74%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959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Total Shear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    3009.02 kip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8" b="-312"/>
          <a:stretch/>
        </p:blipFill>
        <p:spPr bwMode="auto">
          <a:xfrm>
            <a:off x="11064314" y="1094873"/>
            <a:ext cx="5303372" cy="545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81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Lateral System Verification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99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Lateral System Verification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254" y="971193"/>
            <a:ext cx="880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Drifts for wind and seismic were verified to meet code and industry standard requirements (Cd=5, R=6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Torsional analysis was performed at each story under the different seismic load cases and found to no longer have an irregularity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Stability coefficients were verified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Overturning moment was checked under the controlling load case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5910"/>
              </p:ext>
            </p:extLst>
          </p:nvPr>
        </p:nvGraphicFramePr>
        <p:xfrm>
          <a:off x="11849100" y="882947"/>
          <a:ext cx="12877800" cy="5997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8199"/>
                <a:gridCol w="2743200"/>
                <a:gridCol w="2502566"/>
                <a:gridCol w="1530717"/>
                <a:gridCol w="1453118"/>
              </a:tblGrid>
              <a:tr h="38311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E6B9B8"/>
                          </a:solidFill>
                          <a:effectLst/>
                        </a:rPr>
                        <a:t>Wind </a:t>
                      </a:r>
                      <a:r>
                        <a:rPr lang="en-US" sz="2400" dirty="0">
                          <a:solidFill>
                            <a:srgbClr val="E6B9B8"/>
                          </a:solidFill>
                          <a:effectLst/>
                        </a:rPr>
                        <a:t>Displacement Determination</a:t>
                      </a:r>
                      <a:endParaRPr lang="en-US" sz="24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Load </a:t>
                      </a:r>
                      <a:r>
                        <a:rPr lang="en-US" sz="30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X - Deflection (in)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Y - Deflection (in)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L/400 (in)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Pass/Fail?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Wind_ASCE710_1_X  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1.91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0.00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Wind_ASCE710_1_Y  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0.00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2.11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Wind_ASCE710_2_X+E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1.43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-0.01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Wind_ASCE710_2_X-E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1.43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0.01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Wind_ASCE710_2_Y+E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0.01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1.68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Wind_ASCE710_2_Y-E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-0.01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1.49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Wind_ASCE710_3_X+Y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1.43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1.58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Wind_ASCE710_3_X-Y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1.43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-1.58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Wind_ASCE710_4_X+Y_CW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1.11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239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Wind_ASCE710_4_X+Y_CCW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1.27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64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Wind_ASCE710_4_X-Y_CW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-1.26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13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Wind_ASCE710_4_X-Y_CCW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-1.10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5.940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39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54" y="971193"/>
            <a:ext cx="880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Drifts for wind and seismic were verified to meet code and industry standard requirements (Cd=5, R=6)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Torsional analysis was performed at each story under the different seismic load cases and found to no longer have an irregularity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Stability coefficients were verified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Overturning moment was checked under the controlling load case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956182"/>
              </p:ext>
            </p:extLst>
          </p:nvPr>
        </p:nvGraphicFramePr>
        <p:xfrm>
          <a:off x="10533888" y="228600"/>
          <a:ext cx="16517112" cy="6449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912"/>
                <a:gridCol w="2438400"/>
                <a:gridCol w="1828800"/>
                <a:gridCol w="1752600"/>
                <a:gridCol w="3581400"/>
                <a:gridCol w="2743200"/>
                <a:gridCol w="2209800"/>
              </a:tblGrid>
              <a:tr h="238760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E6B9B8"/>
                          </a:solidFill>
                          <a:effectLst/>
                        </a:rPr>
                        <a:t>Seismic </a:t>
                      </a:r>
                      <a:r>
                        <a:rPr lang="en-US" sz="2000" dirty="0">
                          <a:solidFill>
                            <a:srgbClr val="E6B9B8"/>
                          </a:solidFill>
                          <a:effectLst/>
                        </a:rPr>
                        <a:t>Story Drift Check</a:t>
                      </a:r>
                      <a:endParaRPr lang="en-US" sz="28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32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Level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Level Height (ft)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r>
                        <a:rPr lang="en-US" sz="2000" baseline="-250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*δ</a:t>
                      </a:r>
                      <a:r>
                        <a:rPr lang="en-US" sz="2000" baseline="-25000">
                          <a:solidFill>
                            <a:schemeClr val="bg1"/>
                          </a:solidFill>
                          <a:effectLst/>
                        </a:rPr>
                        <a:t>x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Allowable Drift (in)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Pass/Fail?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7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X-Direction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Y-Direction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X-Direction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Y-Direction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PH Roof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24.33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5.15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2.04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5.839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14.5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3.08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1.22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3.480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2.83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1.02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2.87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1.01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2.89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2.89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0.97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2.85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0.93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2.76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0.88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2.62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0.82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2.41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0.74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2.13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0.64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1.76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0.53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1.29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0.40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3.360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0.78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0.27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3.600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2000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Overall Displacement=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36.32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12.46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88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Lateral System Verification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02515"/>
              </p:ext>
            </p:extLst>
          </p:nvPr>
        </p:nvGraphicFramePr>
        <p:xfrm>
          <a:off x="17602200" y="539438"/>
          <a:ext cx="9372601" cy="630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529"/>
                <a:gridCol w="1168819"/>
                <a:gridCol w="1102659"/>
                <a:gridCol w="1257031"/>
                <a:gridCol w="1058553"/>
                <a:gridCol w="2492010"/>
              </a:tblGrid>
              <a:tr h="345123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E6B9B8"/>
                          </a:solidFill>
                          <a:effectLst/>
                        </a:rPr>
                        <a:t>Check </a:t>
                      </a:r>
                      <a:r>
                        <a:rPr lang="en-US" sz="2400" dirty="0">
                          <a:solidFill>
                            <a:srgbClr val="E6B9B8"/>
                          </a:solidFill>
                          <a:effectLst/>
                        </a:rPr>
                        <a:t>for Torsional Irregularities X Direction</a:t>
                      </a:r>
                      <a:endParaRPr lang="en-US" sz="24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17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Level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en-US" sz="2400" baseline="-2500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en-US" sz="2400" baseline="-2500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en-US" sz="2400" baseline="-25000">
                          <a:solidFill>
                            <a:schemeClr val="bg1"/>
                          </a:solidFill>
                          <a:effectLst/>
                        </a:rPr>
                        <a:t>avg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δmax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Does a torsional irregularity exist?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PH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0.6268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0.6269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0.63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0.6269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13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0.5762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0.5764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0.5764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12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0.5846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0.5847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0.5847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11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0.5887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0.5888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0.5888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10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0.5877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0.5878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0.5878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0.5788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0.5789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0.5789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0.5614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0.5615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0.56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0.5615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0.5320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0.5321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0.5321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6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0.4901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0.4902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0.49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0.4902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5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0.4330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0.4331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0.4331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4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0.3582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0.3582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0.36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0.3582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451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Level 3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0.2116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0.2637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0.24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0.2637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964" marR="102964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point a and b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8489" y="1527016"/>
            <a:ext cx="7521389" cy="3689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254" y="971193"/>
            <a:ext cx="880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Drifts for wind and seismic were verified to meet code and industry standard requirements (Cd=5, R=6)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Torsional analysis was performed at each story under the different seismic load cases and found to no longer have an irregularity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Stability coefficients were verified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Overturning moment was checked under the controlling load case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42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Lateral System Verification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83176"/>
              </p:ext>
            </p:extLst>
          </p:nvPr>
        </p:nvGraphicFramePr>
        <p:xfrm>
          <a:off x="10020300" y="1587391"/>
          <a:ext cx="7391400" cy="3570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6969"/>
                <a:gridCol w="1739762"/>
                <a:gridCol w="1114669"/>
              </a:tblGrid>
              <a:tr h="52849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rgbClr val="E6B9B8"/>
                          </a:solidFill>
                          <a:effectLst/>
                        </a:rPr>
                        <a:t>Building Resisting Moment</a:t>
                      </a:r>
                      <a:endParaRPr lang="en-US" sz="29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32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bg1"/>
                          </a:solidFill>
                          <a:effectLst/>
                        </a:rPr>
                        <a:t>Worst Case Resistance - Y Direction</a:t>
                      </a:r>
                      <a:endParaRPr lang="en-US" sz="2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49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Total Building Weight = 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bg1"/>
                          </a:solidFill>
                          <a:effectLst/>
                        </a:rPr>
                        <a:t>82296</a:t>
                      </a:r>
                      <a:endParaRPr lang="en-US" sz="2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kip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033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Moment Arm =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57.5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ft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033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Factory of Safety=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0.67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9888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n-US" sz="2900" baseline="-25000">
                          <a:solidFill>
                            <a:schemeClr val="bg1"/>
                          </a:solidFill>
                          <a:effectLst/>
                        </a:rPr>
                        <a:t>resisting</a:t>
                      </a: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 =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3170446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bg1"/>
                          </a:solidFill>
                          <a:effectLst/>
                        </a:rPr>
                        <a:t>ft-k</a:t>
                      </a:r>
                      <a:endParaRPr lang="en-US" sz="2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197" marR="18119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42794"/>
              </p:ext>
            </p:extLst>
          </p:nvPr>
        </p:nvGraphicFramePr>
        <p:xfrm>
          <a:off x="18891324" y="457200"/>
          <a:ext cx="7927886" cy="1543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5002"/>
                <a:gridCol w="3662884"/>
              </a:tblGrid>
              <a:tr h="52685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rgbClr val="E6B9B8"/>
                          </a:solidFill>
                          <a:effectLst/>
                        </a:rPr>
                        <a:t>Worst Case Moment for Building Overturning</a:t>
                      </a:r>
                      <a:endParaRPr lang="en-US" sz="29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0635" marR="180635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176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Seismic Y Direction - Load Case: Y + YET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0635" marR="180635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80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solidFill>
                            <a:schemeClr val="bg1"/>
                          </a:solidFill>
                          <a:effectLst/>
                        </a:rPr>
                        <a:t>381110</a:t>
                      </a:r>
                      <a:endParaRPr lang="en-US" sz="29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0635" marR="18063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bg1"/>
                          </a:solidFill>
                          <a:effectLst/>
                        </a:rPr>
                        <a:t>ft-k</a:t>
                      </a:r>
                      <a:endParaRPr lang="en-US" sz="2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0635" marR="18063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286471"/>
              </p:ext>
            </p:extLst>
          </p:nvPr>
        </p:nvGraphicFramePr>
        <p:xfrm>
          <a:off x="18973800" y="2783173"/>
          <a:ext cx="7778676" cy="2510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9068"/>
                <a:gridCol w="2441399"/>
                <a:gridCol w="1378209"/>
              </a:tblGrid>
              <a:tr h="51682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E6B9B8"/>
                          </a:solidFill>
                          <a:effectLst/>
                        </a:rPr>
                        <a:t>Check Overturning</a:t>
                      </a:r>
                      <a:endParaRPr lang="en-US" sz="2800" dirty="0">
                        <a:solidFill>
                          <a:srgbClr val="E6B9B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1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Worst Case Resistance - Y Direction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1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Overturning Moment =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         381,110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ft-kip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9221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Resisting Moment =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     3,170,446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ft-kip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1682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Okay?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Pass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198" marR="177198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3254" y="971193"/>
            <a:ext cx="880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Drifts for wind and seismic were verified to meet code and industry standard requirements (Cd=5, R=6)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Torsional analysis was performed at each story under the different seismic load cases and found to no longer have an irregularity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Stability coefficients were verified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Overturning moment was checked under the controlling load case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9" name="Rounded Rectangle 8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11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2667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Vibrations Analysis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25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Vibrations Analysis 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54" y="971193"/>
            <a:ext cx="880129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LL = 11 PSF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Superimposed DL = 40 PSF</a:t>
            </a:r>
          </a:p>
          <a:p>
            <a:pPr lvl="1"/>
            <a:endParaRPr lang="en-US" sz="16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Concrete weight = 50 pcf (Lightweight)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Floor thickness = 5.75”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1.5VLR20 with 4.25” LW topping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0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= 65lb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β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= 0.03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0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/g = 0.5%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15354" y="1123593"/>
            <a:ext cx="880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Beam Properties: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j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= 153 kip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j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= 4.39 Hz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g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= 205.3 kip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g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= 4.86 Hz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Combined Mode Properties: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n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= 3.36 Hz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total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= 174.5 kip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77681" y="1076531"/>
            <a:ext cx="5105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/g = 0.38%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/g &lt; a</a:t>
            </a:r>
            <a:r>
              <a:rPr lang="en-US" sz="3200" baseline="-25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0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/g </a:t>
            </a:r>
          </a:p>
          <a:p>
            <a:pPr lvl="1"/>
            <a:endParaRPr lang="en-US" sz="18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1328926"/>
            <a:ext cx="1710630" cy="160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0" y="326570"/>
            <a:ext cx="4876800" cy="5998030"/>
          </a:xfrm>
          <a:prstGeom prst="rect">
            <a:avLst/>
          </a:prstGeom>
        </p:spPr>
      </p:pic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304800" y="5531376"/>
            <a:ext cx="2209800" cy="113573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Appendix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58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Existing Structural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78687" y="1209050"/>
            <a:ext cx="880129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6B9B8"/>
                </a:solidFill>
                <a:latin typeface="+mj-lt"/>
              </a:rPr>
              <a:t>Gravity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Mat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f</a:t>
            </a: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oundation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Floor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Lateral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Shear Walls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Collectors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46303" y="982975"/>
            <a:ext cx="7497449" cy="3141996"/>
            <a:chOff x="19812000" y="2114548"/>
            <a:chExt cx="5486402" cy="2124076"/>
          </a:xfrm>
        </p:grpSpPr>
        <p:pic>
          <p:nvPicPr>
            <p:cNvPr id="17" name="Picture 16"/>
            <p:cNvPicPr/>
            <p:nvPr/>
          </p:nvPicPr>
          <p:blipFill rotWithShape="1">
            <a:blip r:embed="rId3" cstate="print"/>
            <a:srcRect l="3203" t="9015" r="8689" b="15124"/>
            <a:stretch/>
          </p:blipFill>
          <p:spPr bwMode="auto">
            <a:xfrm>
              <a:off x="19812000" y="2114548"/>
              <a:ext cx="5486402" cy="21240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9812000" y="2114549"/>
              <a:ext cx="5486402" cy="2124075"/>
              <a:chOff x="0" y="0"/>
              <a:chExt cx="5762625" cy="225742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0"/>
                <a:ext cx="2371725" cy="2257425"/>
              </a:xfrm>
              <a:prstGeom prst="rect">
                <a:avLst/>
              </a:prstGeom>
              <a:solidFill>
                <a:srgbClr val="FF7C80">
                  <a:alpha val="6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71725" y="0"/>
                <a:ext cx="676275" cy="2257425"/>
              </a:xfrm>
              <a:prstGeom prst="rect">
                <a:avLst/>
              </a:prstGeom>
              <a:solidFill>
                <a:srgbClr val="777777">
                  <a:alpha val="64706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048000" y="0"/>
                <a:ext cx="1314450" cy="2257425"/>
              </a:xfrm>
              <a:prstGeom prst="rect">
                <a:avLst/>
              </a:prstGeom>
              <a:solidFill>
                <a:srgbClr val="9D273B">
                  <a:alpha val="6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Calibri"/>
                    <a:cs typeface="Times New Roman"/>
                  </a:rPr>
                  <a:t> 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362450" y="0"/>
                <a:ext cx="438150" cy="225742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98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800600" y="0"/>
                <a:ext cx="962025" cy="2257425"/>
              </a:xfrm>
              <a:prstGeom prst="rect">
                <a:avLst/>
              </a:prstGeom>
              <a:solidFill>
                <a:srgbClr val="95B3D7">
                  <a:alpha val="64706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100852"/>
              </p:ext>
            </p:extLst>
          </p:nvPr>
        </p:nvGraphicFramePr>
        <p:xfrm>
          <a:off x="19186525" y="4430713"/>
          <a:ext cx="69056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Document" r:id="rId4" imgW="6132999" imgH="1553103" progId="Word.Document.12">
                  <p:embed/>
                </p:oleObj>
              </mc:Choice>
              <mc:Fallback>
                <p:oleObj name="Document" r:id="rId4" imgW="6132999" imgH="1553103" progId="Word.Document.12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6525" y="4430713"/>
                        <a:ext cx="6905625" cy="173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450800" y="4267200"/>
            <a:ext cx="1235254" cy="900243"/>
            <a:chOff x="24063146" y="5185934"/>
            <a:chExt cx="1235254" cy="900243"/>
          </a:xfrm>
        </p:grpSpPr>
        <p:pic>
          <p:nvPicPr>
            <p:cNvPr id="21" name="Picture 20" descr="https://encrypted-tbn2.gstatic.com/images?q=tbn:ANd9GcRvWrgxGzUW6zm3bE__c5o0ynVI952cIQHBLMRZ-G-bL4rVhM0TSA">
              <a:hlinkClick r:id="rId6"/>
            </p:cNvPr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253678" y="449759"/>
            <a:ext cx="93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from Project Documents Provided 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1985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Existing Structural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78687" y="1209050"/>
            <a:ext cx="8801291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6B9B8"/>
                </a:solidFill>
                <a:latin typeface="+mj-lt"/>
              </a:rPr>
              <a:t>Gravity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Mat foundation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Floor System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Two-Way, Flat Plate Concrete Slab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10” – 14” Thickness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18” Spandrel Beam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Lateral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Shear Walls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Collectors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46303" y="1016771"/>
            <a:ext cx="6858000" cy="3108200"/>
            <a:chOff x="18279978" y="1485900"/>
            <a:chExt cx="7986144" cy="3619500"/>
          </a:xfrm>
        </p:grpSpPr>
        <p:pic>
          <p:nvPicPr>
            <p:cNvPr id="18" name="Picture 17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5870" t="8162" r="6341" b="15743"/>
            <a:stretch/>
          </p:blipFill>
          <p:spPr bwMode="auto">
            <a:xfrm>
              <a:off x="18288000" y="1485900"/>
              <a:ext cx="7978122" cy="36195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8341323" y="1631122"/>
              <a:ext cx="7915511" cy="3359628"/>
              <a:chOff x="17754600" y="1355199"/>
              <a:chExt cx="4869815" cy="2066925"/>
            </a:xfrm>
          </p:grpSpPr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17754600" y="1355199"/>
                <a:ext cx="4869815" cy="924560"/>
              </a:xfrm>
              <a:custGeom>
                <a:avLst/>
                <a:gdLst>
                  <a:gd name="T0" fmla="*/ 0 w 5419725"/>
                  <a:gd name="T1" fmla="*/ 81 h 1000125"/>
                  <a:gd name="T2" fmla="*/ 43765 w 5419725"/>
                  <a:gd name="T3" fmla="*/ 0 h 1000125"/>
                  <a:gd name="T4" fmla="*/ 43765 w 5419725"/>
                  <a:gd name="T5" fmla="*/ 7571 h 1000125"/>
                  <a:gd name="T6" fmla="*/ 39920 w 5419725"/>
                  <a:gd name="T7" fmla="*/ 7571 h 1000125"/>
                  <a:gd name="T8" fmla="*/ 39920 w 5419725"/>
                  <a:gd name="T9" fmla="*/ 8548 h 1000125"/>
                  <a:gd name="T10" fmla="*/ 37920 w 5419725"/>
                  <a:gd name="T11" fmla="*/ 8466 h 1000125"/>
                  <a:gd name="T12" fmla="*/ 37766 w 5419725"/>
                  <a:gd name="T13" fmla="*/ 7571 h 1000125"/>
                  <a:gd name="T14" fmla="*/ 35535 w 5419725"/>
                  <a:gd name="T15" fmla="*/ 7734 h 1000125"/>
                  <a:gd name="T16" fmla="*/ 35535 w 5419725"/>
                  <a:gd name="T17" fmla="*/ 6838 h 1000125"/>
                  <a:gd name="T18" fmla="*/ 8461 w 5419725"/>
                  <a:gd name="T19" fmla="*/ 6920 h 1000125"/>
                  <a:gd name="T20" fmla="*/ 8384 w 5419725"/>
                  <a:gd name="T21" fmla="*/ 7408 h 1000125"/>
                  <a:gd name="T22" fmla="*/ 5615 w 5419725"/>
                  <a:gd name="T23" fmla="*/ 7490 h 1000125"/>
                  <a:gd name="T24" fmla="*/ 5615 w 5419725"/>
                  <a:gd name="T25" fmla="*/ 8466 h 1000125"/>
                  <a:gd name="T26" fmla="*/ 3692 w 5419725"/>
                  <a:gd name="T27" fmla="*/ 8466 h 1000125"/>
                  <a:gd name="T28" fmla="*/ 3692 w 5419725"/>
                  <a:gd name="T29" fmla="*/ 7734 h 1000125"/>
                  <a:gd name="T30" fmla="*/ 0 w 5419725"/>
                  <a:gd name="T31" fmla="*/ 7652 h 1000125"/>
                  <a:gd name="T32" fmla="*/ 0 w 5419725"/>
                  <a:gd name="T33" fmla="*/ 81 h 10001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19725" h="1000125">
                    <a:moveTo>
                      <a:pt x="0" y="9525"/>
                    </a:moveTo>
                    <a:lnTo>
                      <a:pt x="5419725" y="0"/>
                    </a:lnTo>
                    <a:lnTo>
                      <a:pt x="5419725" y="885825"/>
                    </a:lnTo>
                    <a:lnTo>
                      <a:pt x="4943475" y="885825"/>
                    </a:lnTo>
                    <a:lnTo>
                      <a:pt x="4943475" y="1000125"/>
                    </a:lnTo>
                    <a:lnTo>
                      <a:pt x="4695825" y="990600"/>
                    </a:lnTo>
                    <a:lnTo>
                      <a:pt x="4676775" y="885825"/>
                    </a:lnTo>
                    <a:lnTo>
                      <a:pt x="4400550" y="904875"/>
                    </a:lnTo>
                    <a:lnTo>
                      <a:pt x="4400550" y="800100"/>
                    </a:lnTo>
                    <a:lnTo>
                      <a:pt x="1047750" y="809625"/>
                    </a:lnTo>
                    <a:lnTo>
                      <a:pt x="1038225" y="866775"/>
                    </a:lnTo>
                    <a:lnTo>
                      <a:pt x="695325" y="876300"/>
                    </a:lnTo>
                    <a:lnTo>
                      <a:pt x="695325" y="990600"/>
                    </a:lnTo>
                    <a:lnTo>
                      <a:pt x="457200" y="990600"/>
                    </a:lnTo>
                    <a:lnTo>
                      <a:pt x="457200" y="904875"/>
                    </a:lnTo>
                    <a:lnTo>
                      <a:pt x="0" y="89535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6313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 rot="10800000">
                <a:off x="17754600" y="2517249"/>
                <a:ext cx="4868545" cy="904875"/>
              </a:xfrm>
              <a:custGeom>
                <a:avLst/>
                <a:gdLst>
                  <a:gd name="T0" fmla="*/ 0 w 5419725"/>
                  <a:gd name="T1" fmla="*/ 78 h 1000125"/>
                  <a:gd name="T2" fmla="*/ 43747 w 5419725"/>
                  <a:gd name="T3" fmla="*/ 0 h 1000125"/>
                  <a:gd name="T4" fmla="*/ 43747 w 5419725"/>
                  <a:gd name="T5" fmla="*/ 7251 h 1000125"/>
                  <a:gd name="T6" fmla="*/ 39903 w 5419725"/>
                  <a:gd name="T7" fmla="*/ 7251 h 1000125"/>
                  <a:gd name="T8" fmla="*/ 39903 w 5419725"/>
                  <a:gd name="T9" fmla="*/ 8187 h 1000125"/>
                  <a:gd name="T10" fmla="*/ 37904 w 5419725"/>
                  <a:gd name="T11" fmla="*/ 8109 h 1000125"/>
                  <a:gd name="T12" fmla="*/ 37750 w 5419725"/>
                  <a:gd name="T13" fmla="*/ 7251 h 1000125"/>
                  <a:gd name="T14" fmla="*/ 35521 w 5419725"/>
                  <a:gd name="T15" fmla="*/ 7407 h 1000125"/>
                  <a:gd name="T16" fmla="*/ 35521 w 5419725"/>
                  <a:gd name="T17" fmla="*/ 6550 h 1000125"/>
                  <a:gd name="T18" fmla="*/ 8457 w 5419725"/>
                  <a:gd name="T19" fmla="*/ 6628 h 1000125"/>
                  <a:gd name="T20" fmla="*/ 8380 w 5419725"/>
                  <a:gd name="T21" fmla="*/ 7095 h 1000125"/>
                  <a:gd name="T22" fmla="*/ 5613 w 5419725"/>
                  <a:gd name="T23" fmla="*/ 7173 h 1000125"/>
                  <a:gd name="T24" fmla="*/ 5613 w 5419725"/>
                  <a:gd name="T25" fmla="*/ 8109 h 1000125"/>
                  <a:gd name="T26" fmla="*/ 3690 w 5419725"/>
                  <a:gd name="T27" fmla="*/ 8109 h 1000125"/>
                  <a:gd name="T28" fmla="*/ 3690 w 5419725"/>
                  <a:gd name="T29" fmla="*/ 7407 h 1000125"/>
                  <a:gd name="T30" fmla="*/ 0 w 5419725"/>
                  <a:gd name="T31" fmla="*/ 7329 h 1000125"/>
                  <a:gd name="T32" fmla="*/ 0 w 5419725"/>
                  <a:gd name="T33" fmla="*/ 78 h 10001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19725" h="1000125">
                    <a:moveTo>
                      <a:pt x="0" y="9525"/>
                    </a:moveTo>
                    <a:lnTo>
                      <a:pt x="5419725" y="0"/>
                    </a:lnTo>
                    <a:lnTo>
                      <a:pt x="5419725" y="885825"/>
                    </a:lnTo>
                    <a:lnTo>
                      <a:pt x="4943475" y="885825"/>
                    </a:lnTo>
                    <a:lnTo>
                      <a:pt x="4943475" y="1000125"/>
                    </a:lnTo>
                    <a:lnTo>
                      <a:pt x="4695825" y="990600"/>
                    </a:lnTo>
                    <a:lnTo>
                      <a:pt x="4676775" y="885825"/>
                    </a:lnTo>
                    <a:lnTo>
                      <a:pt x="4400550" y="904875"/>
                    </a:lnTo>
                    <a:lnTo>
                      <a:pt x="4400550" y="800100"/>
                    </a:lnTo>
                    <a:lnTo>
                      <a:pt x="1047750" y="809625"/>
                    </a:lnTo>
                    <a:lnTo>
                      <a:pt x="1038225" y="866775"/>
                    </a:lnTo>
                    <a:lnTo>
                      <a:pt x="695325" y="876300"/>
                    </a:lnTo>
                    <a:lnTo>
                      <a:pt x="695325" y="990600"/>
                    </a:lnTo>
                    <a:lnTo>
                      <a:pt x="457200" y="990600"/>
                    </a:lnTo>
                    <a:lnTo>
                      <a:pt x="457200" y="904875"/>
                    </a:lnTo>
                    <a:lnTo>
                      <a:pt x="0" y="895350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D99694">
                  <a:alpha val="6274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7754600" y="2086257"/>
                <a:ext cx="4868545" cy="631018"/>
              </a:xfrm>
              <a:custGeom>
                <a:avLst/>
                <a:gdLst>
                  <a:gd name="T0" fmla="*/ 35725 w 5414838"/>
                  <a:gd name="T1" fmla="*/ 60 h 699714"/>
                  <a:gd name="T2" fmla="*/ 8512 w 5414838"/>
                  <a:gd name="T3" fmla="*/ 0 h 699714"/>
                  <a:gd name="T4" fmla="*/ 8448 w 5414838"/>
                  <a:gd name="T5" fmla="*/ 784 h 699714"/>
                  <a:gd name="T6" fmla="*/ 8319 w 5414838"/>
                  <a:gd name="T7" fmla="*/ 543 h 699714"/>
                  <a:gd name="T8" fmla="*/ 5610 w 5414838"/>
                  <a:gd name="T9" fmla="*/ 603 h 699714"/>
                  <a:gd name="T10" fmla="*/ 5610 w 5414838"/>
                  <a:gd name="T11" fmla="*/ 1507 h 699714"/>
                  <a:gd name="T12" fmla="*/ 3611 w 5414838"/>
                  <a:gd name="T13" fmla="*/ 1508 h 699714"/>
                  <a:gd name="T14" fmla="*/ 3676 w 5414838"/>
                  <a:gd name="T15" fmla="*/ 724 h 699714"/>
                  <a:gd name="T16" fmla="*/ 0 w 5414838"/>
                  <a:gd name="T17" fmla="*/ 663 h 699714"/>
                  <a:gd name="T18" fmla="*/ 0 w 5414838"/>
                  <a:gd name="T19" fmla="*/ 4704 h 699714"/>
                  <a:gd name="T20" fmla="*/ 3805 w 5414838"/>
                  <a:gd name="T21" fmla="*/ 4644 h 699714"/>
                  <a:gd name="T22" fmla="*/ 3869 w 5414838"/>
                  <a:gd name="T23" fmla="*/ 3860 h 699714"/>
                  <a:gd name="T24" fmla="*/ 5933 w 5414838"/>
                  <a:gd name="T25" fmla="*/ 3860 h 699714"/>
                  <a:gd name="T26" fmla="*/ 5933 w 5414838"/>
                  <a:gd name="T27" fmla="*/ 4644 h 699714"/>
                  <a:gd name="T28" fmla="*/ 8383 w 5414838"/>
                  <a:gd name="T29" fmla="*/ 4584 h 699714"/>
                  <a:gd name="T30" fmla="*/ 8383 w 5414838"/>
                  <a:gd name="T31" fmla="*/ 5307 h 699714"/>
                  <a:gd name="T32" fmla="*/ 35467 w 5414838"/>
                  <a:gd name="T33" fmla="*/ 5307 h 699714"/>
                  <a:gd name="T34" fmla="*/ 35676 w 5414838"/>
                  <a:gd name="T35" fmla="*/ 4779 h 699714"/>
                  <a:gd name="T36" fmla="*/ 38498 w 5414838"/>
                  <a:gd name="T37" fmla="*/ 4824 h 699714"/>
                  <a:gd name="T38" fmla="*/ 38498 w 5414838"/>
                  <a:gd name="T39" fmla="*/ 4101 h 699714"/>
                  <a:gd name="T40" fmla="*/ 38498 w 5414838"/>
                  <a:gd name="T41" fmla="*/ 3860 h 699714"/>
                  <a:gd name="T42" fmla="*/ 40078 w 5414838"/>
                  <a:gd name="T43" fmla="*/ 3786 h 699714"/>
                  <a:gd name="T44" fmla="*/ 40207 w 5414838"/>
                  <a:gd name="T45" fmla="*/ 4839 h 699714"/>
                  <a:gd name="T46" fmla="*/ 43915 w 5414838"/>
                  <a:gd name="T47" fmla="*/ 4704 h 699714"/>
                  <a:gd name="T48" fmla="*/ 43786 w 5414838"/>
                  <a:gd name="T49" fmla="*/ 663 h 699714"/>
                  <a:gd name="T50" fmla="*/ 40239 w 5414838"/>
                  <a:gd name="T51" fmla="*/ 603 h 699714"/>
                  <a:gd name="T52" fmla="*/ 40255 w 5414838"/>
                  <a:gd name="T53" fmla="*/ 1282 h 699714"/>
                  <a:gd name="T54" fmla="*/ 37998 w 5414838"/>
                  <a:gd name="T55" fmla="*/ 1237 h 699714"/>
                  <a:gd name="T56" fmla="*/ 37982 w 5414838"/>
                  <a:gd name="T57" fmla="*/ 724 h 699714"/>
                  <a:gd name="T58" fmla="*/ 35532 w 5414838"/>
                  <a:gd name="T59" fmla="*/ 724 h 699714"/>
                  <a:gd name="T60" fmla="*/ 35725 w 5414838"/>
                  <a:gd name="T61" fmla="*/ 60 h 69971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414838" h="699714">
                    <a:moveTo>
                      <a:pt x="4405022" y="7951"/>
                    </a:moveTo>
                    <a:lnTo>
                      <a:pt x="1049572" y="0"/>
                    </a:lnTo>
                    <a:lnTo>
                      <a:pt x="1041621" y="103367"/>
                    </a:lnTo>
                    <a:lnTo>
                      <a:pt x="1025718" y="71561"/>
                    </a:lnTo>
                    <a:lnTo>
                      <a:pt x="691763" y="79513"/>
                    </a:lnTo>
                    <a:lnTo>
                      <a:pt x="691763" y="198704"/>
                    </a:lnTo>
                    <a:lnTo>
                      <a:pt x="445273" y="198782"/>
                    </a:lnTo>
                    <a:lnTo>
                      <a:pt x="453224" y="95415"/>
                    </a:lnTo>
                    <a:lnTo>
                      <a:pt x="0" y="87464"/>
                    </a:lnTo>
                    <a:lnTo>
                      <a:pt x="0" y="620201"/>
                    </a:lnTo>
                    <a:lnTo>
                      <a:pt x="469127" y="612250"/>
                    </a:lnTo>
                    <a:lnTo>
                      <a:pt x="477078" y="508883"/>
                    </a:lnTo>
                    <a:lnTo>
                      <a:pt x="731520" y="508883"/>
                    </a:lnTo>
                    <a:lnTo>
                      <a:pt x="731520" y="612250"/>
                    </a:lnTo>
                    <a:lnTo>
                      <a:pt x="1033669" y="604299"/>
                    </a:lnTo>
                    <a:lnTo>
                      <a:pt x="1033669" y="699714"/>
                    </a:lnTo>
                    <a:lnTo>
                      <a:pt x="4373217" y="699714"/>
                    </a:lnTo>
                    <a:lnTo>
                      <a:pt x="4398982" y="630077"/>
                    </a:lnTo>
                    <a:lnTo>
                      <a:pt x="4746928" y="636020"/>
                    </a:lnTo>
                    <a:lnTo>
                      <a:pt x="4746928" y="540688"/>
                    </a:lnTo>
                    <a:lnTo>
                      <a:pt x="4746928" y="508883"/>
                    </a:lnTo>
                    <a:lnTo>
                      <a:pt x="4941787" y="499175"/>
                    </a:lnTo>
                    <a:lnTo>
                      <a:pt x="4957689" y="638029"/>
                    </a:lnTo>
                    <a:lnTo>
                      <a:pt x="5414838" y="620201"/>
                    </a:lnTo>
                    <a:lnTo>
                      <a:pt x="5398935" y="87464"/>
                    </a:lnTo>
                    <a:lnTo>
                      <a:pt x="4961614" y="79513"/>
                    </a:lnTo>
                    <a:cubicBezTo>
                      <a:pt x="4962251" y="109339"/>
                      <a:pt x="4962889" y="139166"/>
                      <a:pt x="4963526" y="168992"/>
                    </a:cubicBezTo>
                    <a:lnTo>
                      <a:pt x="4685330" y="163049"/>
                    </a:lnTo>
                    <a:cubicBezTo>
                      <a:pt x="4684659" y="140504"/>
                      <a:pt x="4683989" y="117960"/>
                      <a:pt x="4683318" y="95415"/>
                    </a:cubicBezTo>
                    <a:lnTo>
                      <a:pt x="4381168" y="95415"/>
                    </a:lnTo>
                    <a:lnTo>
                      <a:pt x="4405022" y="7951"/>
                    </a:lnTo>
                    <a:close/>
                  </a:path>
                </a:pathLst>
              </a:custGeom>
              <a:solidFill>
                <a:srgbClr val="D33588">
                  <a:alpha val="6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4" name="Frame 59"/>
            <p:cNvSpPr>
              <a:spLocks/>
            </p:cNvSpPr>
            <p:nvPr/>
          </p:nvSpPr>
          <p:spPr bwMode="auto">
            <a:xfrm>
              <a:off x="18279978" y="1485900"/>
              <a:ext cx="7986144" cy="3619500"/>
            </a:xfrm>
            <a:custGeom>
              <a:avLst/>
              <a:gdLst>
                <a:gd name="T0" fmla="*/ 0 w 5022659"/>
                <a:gd name="T1" fmla="*/ 0 h 2257425"/>
                <a:gd name="T2" fmla="*/ 50226 w 5022659"/>
                <a:gd name="T3" fmla="*/ 0 h 2257425"/>
                <a:gd name="T4" fmla="*/ 50226 w 5022659"/>
                <a:gd name="T5" fmla="*/ 22573 h 2257425"/>
                <a:gd name="T6" fmla="*/ 0 w 5022659"/>
                <a:gd name="T7" fmla="*/ 22573 h 2257425"/>
                <a:gd name="T8" fmla="*/ 0 w 5022659"/>
                <a:gd name="T9" fmla="*/ 0 h 2257425"/>
                <a:gd name="T10" fmla="*/ 798 w 5022659"/>
                <a:gd name="T11" fmla="*/ 798 h 2257425"/>
                <a:gd name="T12" fmla="*/ 798 w 5022659"/>
                <a:gd name="T13" fmla="*/ 21775 h 2257425"/>
                <a:gd name="T14" fmla="*/ 49428 w 5022659"/>
                <a:gd name="T15" fmla="*/ 21775 h 2257425"/>
                <a:gd name="T16" fmla="*/ 49428 w 5022659"/>
                <a:gd name="T17" fmla="*/ 798 h 2257425"/>
                <a:gd name="T18" fmla="*/ 798 w 5022659"/>
                <a:gd name="T19" fmla="*/ 798 h 22574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22659" h="2257425">
                  <a:moveTo>
                    <a:pt x="0" y="0"/>
                  </a:moveTo>
                  <a:lnTo>
                    <a:pt x="5022659" y="0"/>
                  </a:lnTo>
                  <a:lnTo>
                    <a:pt x="5022659" y="2257425"/>
                  </a:lnTo>
                  <a:lnTo>
                    <a:pt x="0" y="2257425"/>
                  </a:lnTo>
                  <a:lnTo>
                    <a:pt x="0" y="0"/>
                  </a:lnTo>
                  <a:close/>
                  <a:moveTo>
                    <a:pt x="79755" y="79755"/>
                  </a:moveTo>
                  <a:lnTo>
                    <a:pt x="79755" y="2177670"/>
                  </a:lnTo>
                  <a:lnTo>
                    <a:pt x="4942904" y="2177670"/>
                  </a:lnTo>
                  <a:lnTo>
                    <a:pt x="4942904" y="79755"/>
                  </a:lnTo>
                  <a:lnTo>
                    <a:pt x="79755" y="79755"/>
                  </a:lnTo>
                  <a:close/>
                </a:path>
              </a:pathLst>
            </a:custGeom>
            <a:solidFill>
              <a:srgbClr val="C3D69B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194207"/>
              </p:ext>
            </p:extLst>
          </p:nvPr>
        </p:nvGraphicFramePr>
        <p:xfrm>
          <a:off x="19246303" y="4419600"/>
          <a:ext cx="8058662" cy="1729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Document" r:id="rId5" imgW="6102630" imgH="1065803" progId="Word.Document.12">
                  <p:embed/>
                </p:oleObj>
              </mc:Choice>
              <mc:Fallback>
                <p:oleObj name="Document" r:id="rId5" imgW="6102630" imgH="1065803" progId="Word.Document.12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6303" y="4419600"/>
                        <a:ext cx="8058662" cy="1729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450800" y="4267200"/>
            <a:ext cx="1235254" cy="900243"/>
            <a:chOff x="24063146" y="5185934"/>
            <a:chExt cx="1235254" cy="900243"/>
          </a:xfrm>
        </p:grpSpPr>
        <p:pic>
          <p:nvPicPr>
            <p:cNvPr id="21" name="Picture 20" descr="https://encrypted-tbn2.gstatic.com/images?q=tbn:ANd9GcRvWrgxGzUW6zm3bE__c5o0ynVI952cIQHBLMRZ-G-bL4rVhM0TSA">
              <a:hlinkClick r:id="rId7"/>
            </p:cNvPr>
            <p:cNvPicPr/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0"/>
            <a:stretch/>
          </p:blipFill>
          <p:spPr bwMode="auto">
            <a:xfrm rot="16200000">
              <a:off x="24025581" y="5223499"/>
              <a:ext cx="900243" cy="825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4841200" y="534366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253678" y="449759"/>
            <a:ext cx="9397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chemeClr val="bg1"/>
                </a:solidFill>
                <a:latin typeface="Times" pitchFamily="18" charset="0"/>
              </a:rPr>
              <a:t>Image from Project Documents Provided  Courtesy of HINES</a:t>
            </a:r>
            <a:endParaRPr lang="en-US" i="1" dirty="0">
              <a:solidFill>
                <a:schemeClr val="bg1"/>
              </a:solidFill>
              <a:latin typeface="Times" pitchFamily="18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14804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81000" y="-83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</a:rPr>
              <a:t>La Jolla Commons Office Tower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Times" pitchFamily="18" charset="0"/>
                <a:cs typeface="Arial" panose="020B0604020202020204" pitchFamily="34" charset="0"/>
              </a:rPr>
              <a:t>Existing Structural Overview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Times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609600"/>
            <a:ext cx="8458200" cy="0"/>
          </a:xfrm>
          <a:prstGeom prst="line">
            <a:avLst/>
          </a:prstGeom>
          <a:ln w="38100">
            <a:solidFill>
              <a:srgbClr val="EA6CA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78687" y="1209050"/>
            <a:ext cx="8801291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Gravity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Foundation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Floor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E6B9B8"/>
                </a:solidFill>
                <a:latin typeface="+mj-lt"/>
              </a:rPr>
              <a:t>Lateral System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Shear Walls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Existing Torsional Irregularity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Collectors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lvl="1"/>
            <a:endParaRPr lang="en-US" sz="1100" dirty="0" smtClean="0">
              <a:solidFill>
                <a:schemeClr val="bg1">
                  <a:lumMod val="85000"/>
                </a:schemeClr>
              </a:solidFill>
              <a:latin typeface="Times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7565"/>
          <a:stretch/>
        </p:blipFill>
        <p:spPr>
          <a:xfrm>
            <a:off x="20826248" y="453429"/>
            <a:ext cx="6529552" cy="6240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45" y="4359229"/>
            <a:ext cx="5729255" cy="2498771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18387848" y="1192428"/>
            <a:ext cx="1" cy="3166801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8402105" y="1192426"/>
            <a:ext cx="3948143" cy="2"/>
          </a:xfrm>
          <a:prstGeom prst="line">
            <a:avLst/>
          </a:prstGeom>
          <a:ln>
            <a:solidFill>
              <a:srgbClr val="EA6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8273548" y="4377276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22235948" y="1094750"/>
            <a:ext cx="228600" cy="228600"/>
          </a:xfrm>
          <a:prstGeom prst="ellipse">
            <a:avLst/>
          </a:prstGeom>
          <a:solidFill>
            <a:srgbClr val="EA6CA2"/>
          </a:solidFill>
          <a:ln>
            <a:solidFill>
              <a:srgbClr val="EA6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2709" y="762000"/>
            <a:ext cx="880129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b="1" dirty="0">
                <a:solidFill>
                  <a:srgbClr val="E5B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Introduction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Scenario and Proposed Solution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Vibrations and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Column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Vibrations Analysis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Redesign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Frames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Walls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Breadth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Breadth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1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3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7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6481</TotalTime>
  <Words>4379</Words>
  <Application>Microsoft Office PowerPoint</Application>
  <PresentationFormat>Custom</PresentationFormat>
  <Paragraphs>1631</Paragraphs>
  <Slides>68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275</cp:revision>
  <dcterms:created xsi:type="dcterms:W3CDTF">2006-11-29T18:17:25Z</dcterms:created>
  <dcterms:modified xsi:type="dcterms:W3CDTF">2014-04-22T01:43:51Z</dcterms:modified>
</cp:coreProperties>
</file>